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0" r:id="rId3"/>
    <p:sldId id="341" r:id="rId4"/>
    <p:sldId id="276" r:id="rId5"/>
    <p:sldId id="257" r:id="rId6"/>
    <p:sldId id="261" r:id="rId7"/>
    <p:sldId id="303" r:id="rId8"/>
    <p:sldId id="310" r:id="rId9"/>
    <p:sldId id="287" r:id="rId10"/>
    <p:sldId id="338" r:id="rId11"/>
    <p:sldId id="264" r:id="rId12"/>
    <p:sldId id="269" r:id="rId13"/>
    <p:sldId id="270" r:id="rId14"/>
    <p:sldId id="271" r:id="rId15"/>
    <p:sldId id="272" r:id="rId16"/>
    <p:sldId id="273" r:id="rId17"/>
    <p:sldId id="274" r:id="rId18"/>
    <p:sldId id="275" r:id="rId19"/>
    <p:sldId id="335" r:id="rId20"/>
    <p:sldId id="282" r:id="rId21"/>
    <p:sldId id="34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3883" autoAdjust="0"/>
  </p:normalViewPr>
  <p:slideViewPr>
    <p:cSldViewPr snapToGrid="0">
      <p:cViewPr varScale="1">
        <p:scale>
          <a:sx n="107" d="100"/>
          <a:sy n="107" d="100"/>
        </p:scale>
        <p:origin x="7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13321-6033-4040-9B22-AFD6A0390DA4}" type="datetimeFigureOut">
              <a:rPr lang="en-GB" smtClean="0"/>
              <a:t>23/11/2021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709F7-B8FE-4587-A3CE-EB363919AB71}" type="slidenum">
              <a:rPr lang="en-GB" smtClean="0"/>
              <a:t>‹#›</a:t>
            </a:fld>
            <a:endParaRPr lang="en-GB"/>
          </a:p>
        </p:txBody>
      </p:sp>
    </p:spTree>
    <p:extLst>
      <p:ext uri="{BB962C8B-B14F-4D97-AF65-F5344CB8AC3E}">
        <p14:creationId xmlns:p14="http://schemas.microsoft.com/office/powerpoint/2010/main" val="191086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5709F7-B8FE-4587-A3CE-EB363919AB71}" type="slidenum">
              <a:rPr lang="en-GB" smtClean="0"/>
              <a:t>9</a:t>
            </a:fld>
            <a:endParaRPr lang="en-GB"/>
          </a:p>
        </p:txBody>
      </p:sp>
    </p:spTree>
    <p:extLst>
      <p:ext uri="{BB962C8B-B14F-4D97-AF65-F5344CB8AC3E}">
        <p14:creationId xmlns:p14="http://schemas.microsoft.com/office/powerpoint/2010/main" val="450201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F6062E9-B2DE-45B6-B3A2-1A9ADCFCDB6F}" type="datetimeFigureOut">
              <a:rPr lang="en-GB" smtClean="0"/>
              <a:t>23/11/2021</a:t>
            </a:fld>
            <a:endParaRPr lang="en-GB"/>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GB"/>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5FAA2BF5-CB30-4BE9-8075-172ACBDAE180}" type="slidenum">
              <a:rPr lang="en-GB" smtClean="0"/>
              <a:t>‹#›</a:t>
            </a:fld>
            <a:endParaRPr lang="en-GB"/>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6858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062E9-B2DE-45B6-B3A2-1A9ADCFCDB6F}" type="datetimeFigureOut">
              <a:rPr lang="en-GB" smtClean="0"/>
              <a:t>23/11/2021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3047703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062E9-B2DE-45B6-B3A2-1A9ADCFCDB6F}" type="datetimeFigureOut">
              <a:rPr lang="en-GB" smtClean="0"/>
              <a:t>23/11/2021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1620782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1379051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792869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280849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745705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710480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611006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233348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69399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062E9-B2DE-45B6-B3A2-1A9ADCFCDB6F}" type="datetimeFigureOut">
              <a:rPr lang="en-GB" smtClean="0"/>
              <a:t>23/11/2021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1985589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154250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F6062E9-B2DE-45B6-B3A2-1A9ADCFCDB6F}" type="datetimeFigureOut">
              <a:rPr lang="en-GB" smtClean="0"/>
              <a:t>23/11/2021</a:t>
            </a:fld>
            <a:endParaRPr lang="en-GB"/>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5FAA2BF5-CB30-4BE9-8075-172ACBDAE180}" type="slidenum">
              <a:rPr lang="en-GB" smtClean="0"/>
              <a:t>‹#›</a:t>
            </a:fld>
            <a:endParaRPr lang="en-GB"/>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4447487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6062E9-B2DE-45B6-B3A2-1A9ADCFCDB6F}" type="datetimeFigureOut">
              <a:rPr lang="en-GB" smtClean="0"/>
              <a:t>23/11/2021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192501087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6062E9-B2DE-45B6-B3A2-1A9ADCFCDB6F}" type="datetimeFigureOut">
              <a:rPr lang="en-GB" smtClean="0"/>
              <a:t>23/11/2021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2855952543"/>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6062E9-B2DE-45B6-B3A2-1A9ADCFCDB6F}" type="datetimeFigureOut">
              <a:rPr lang="en-GB" smtClean="0"/>
              <a:t>23/11/2021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3304273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062E9-B2DE-45B6-B3A2-1A9ADCFCDB6F}" type="datetimeFigureOut">
              <a:rPr lang="en-GB" smtClean="0"/>
              <a:t>23/11/2021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403074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BF6062E9-B2DE-45B6-B3A2-1A9ADCFCDB6F}" type="datetimeFigureOut">
              <a:rPr lang="en-GB" smtClean="0"/>
              <a:t>23/11/2021</a:t>
            </a:fld>
            <a:endParaRPr lang="en-GB"/>
          </a:p>
        </p:txBody>
      </p:sp>
      <p:sp>
        <p:nvSpPr>
          <p:cNvPr id="6" name="Footer Placeholder 5"/>
          <p:cNvSpPr>
            <a:spLocks noGrp="1"/>
          </p:cNvSpPr>
          <p:nvPr>
            <p:ph type="ftr" sz="quarter" idx="11"/>
          </p:nvPr>
        </p:nvSpPr>
        <p:spPr>
          <a:xfrm>
            <a:off x="2103620" y="6375679"/>
            <a:ext cx="3482179" cy="345796"/>
          </a:xfrm>
        </p:spPr>
        <p:txBody>
          <a:bodyPr/>
          <a:lstStyle/>
          <a:p>
            <a:endParaRPr lang="en-GB"/>
          </a:p>
        </p:txBody>
      </p:sp>
      <p:sp>
        <p:nvSpPr>
          <p:cNvPr id="7" name="Slide Number Placeholder 6"/>
          <p:cNvSpPr>
            <a:spLocks noGrp="1"/>
          </p:cNvSpPr>
          <p:nvPr>
            <p:ph type="sldNum" sz="quarter" idx="12"/>
          </p:nvPr>
        </p:nvSpPr>
        <p:spPr>
          <a:xfrm>
            <a:off x="5691014" y="6375679"/>
            <a:ext cx="1232456" cy="345796"/>
          </a:xfrm>
        </p:spPr>
        <p:txBody>
          <a:bodyPr/>
          <a:lstStyle/>
          <a:p>
            <a:fld id="{5FAA2BF5-CB30-4BE9-8075-172ACBDAE180}" type="slidenum">
              <a:rPr lang="en-GB" smtClean="0"/>
              <a:t>‹#›</a:t>
            </a:fld>
            <a:endParaRPr lang="en-GB"/>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3972483"/>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BF6062E9-B2DE-45B6-B3A2-1A9ADCFCDB6F}" type="datetimeFigureOut">
              <a:rPr lang="en-GB" smtClean="0"/>
              <a:t>23/11/2021</a:t>
            </a:fld>
            <a:endParaRPr lang="en-GB"/>
          </a:p>
        </p:txBody>
      </p:sp>
      <p:sp>
        <p:nvSpPr>
          <p:cNvPr id="6" name="Footer Placeholder 5"/>
          <p:cNvSpPr>
            <a:spLocks noGrp="1"/>
          </p:cNvSpPr>
          <p:nvPr>
            <p:ph type="ftr" sz="quarter" idx="11"/>
          </p:nvPr>
        </p:nvSpPr>
        <p:spPr>
          <a:xfrm>
            <a:off x="2103621" y="6375679"/>
            <a:ext cx="3482178" cy="345796"/>
          </a:xfrm>
        </p:spPr>
        <p:txBody>
          <a:bodyPr/>
          <a:lstStyle/>
          <a:p>
            <a:endParaRPr lang="en-GB"/>
          </a:p>
        </p:txBody>
      </p:sp>
      <p:sp>
        <p:nvSpPr>
          <p:cNvPr id="7" name="Slide Number Placeholder 6"/>
          <p:cNvSpPr>
            <a:spLocks noGrp="1"/>
          </p:cNvSpPr>
          <p:nvPr>
            <p:ph type="sldNum" sz="quarter" idx="12"/>
          </p:nvPr>
        </p:nvSpPr>
        <p:spPr>
          <a:xfrm>
            <a:off x="5687568" y="6375679"/>
            <a:ext cx="1234440" cy="345796"/>
          </a:xfrm>
        </p:spPr>
        <p:txBody>
          <a:bodyPr/>
          <a:lstStyle/>
          <a:p>
            <a:fld id="{5FAA2BF5-CB30-4BE9-8075-172ACBDAE180}" type="slidenum">
              <a:rPr lang="en-GB" smtClean="0"/>
              <a:t>‹#›</a:t>
            </a:fld>
            <a:endParaRPr lang="en-GB"/>
          </a:p>
        </p:txBody>
      </p:sp>
    </p:spTree>
    <p:extLst>
      <p:ext uri="{BB962C8B-B14F-4D97-AF65-F5344CB8AC3E}">
        <p14:creationId xmlns:p14="http://schemas.microsoft.com/office/powerpoint/2010/main" val="3231098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F6062E9-B2DE-45B6-B3A2-1A9ADCFCDB6F}" type="datetimeFigureOut">
              <a:rPr lang="en-GB" smtClean="0"/>
              <a:t>23/11/2021</a:t>
            </a:fld>
            <a:endParaRPr lang="en-GB"/>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5FAA2BF5-CB30-4BE9-8075-172ACBDAE180}" type="slidenum">
              <a:rPr lang="en-GB" smtClean="0"/>
              <a:t>‹#›</a:t>
            </a:fld>
            <a:endParaRPr lang="en-GB"/>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5322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bbc.co.uk/teach/class-clips-video/history-ks2-d-day/zf49rj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E9F1-3E8C-4938-9F57-B146956974FE}"/>
              </a:ext>
            </a:extLst>
          </p:cNvPr>
          <p:cNvSpPr>
            <a:spLocks noGrp="1"/>
          </p:cNvSpPr>
          <p:nvPr>
            <p:ph type="ctrTitle"/>
          </p:nvPr>
        </p:nvSpPr>
        <p:spPr/>
        <p:txBody>
          <a:bodyPr/>
          <a:lstStyle/>
          <a:p>
            <a:r>
              <a:rPr lang="en-GB" dirty="0"/>
              <a:t>English</a:t>
            </a:r>
          </a:p>
        </p:txBody>
      </p:sp>
      <p:sp>
        <p:nvSpPr>
          <p:cNvPr id="3" name="Subtitle 2">
            <a:extLst>
              <a:ext uri="{FF2B5EF4-FFF2-40B4-BE49-F238E27FC236}">
                <a16:creationId xmlns:a16="http://schemas.microsoft.com/office/drawing/2014/main" id="{9918A2DB-4A08-4A9D-A166-FA070AFA8A04}"/>
              </a:ext>
            </a:extLst>
          </p:cNvPr>
          <p:cNvSpPr>
            <a:spLocks noGrp="1"/>
          </p:cNvSpPr>
          <p:nvPr>
            <p:ph type="subTitle" idx="1"/>
          </p:nvPr>
        </p:nvSpPr>
        <p:spPr/>
        <p:txBody>
          <a:bodyPr/>
          <a:lstStyle/>
          <a:p>
            <a:r>
              <a:rPr lang="en-GB" dirty="0"/>
              <a:t>Week 4 lesson 1</a:t>
            </a:r>
          </a:p>
        </p:txBody>
      </p:sp>
    </p:spTree>
    <p:extLst>
      <p:ext uri="{BB962C8B-B14F-4D97-AF65-F5344CB8AC3E}">
        <p14:creationId xmlns:p14="http://schemas.microsoft.com/office/powerpoint/2010/main" val="195551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39105-24ED-4FD5-8D16-2209FBE499F6}"/>
              </a:ext>
            </a:extLst>
          </p:cNvPr>
          <p:cNvSpPr>
            <a:spLocks noGrp="1"/>
          </p:cNvSpPr>
          <p:nvPr>
            <p:ph type="title"/>
          </p:nvPr>
        </p:nvSpPr>
        <p:spPr/>
        <p:txBody>
          <a:bodyPr>
            <a:normAutofit fontScale="90000"/>
          </a:bodyPr>
          <a:lstStyle/>
          <a:p>
            <a:r>
              <a:rPr lang="en-GB" dirty="0">
                <a:latin typeface="Sassoon Joined ENG"/>
              </a:rPr>
              <a:t>Read through the following slides and record key facts in your books</a:t>
            </a:r>
          </a:p>
        </p:txBody>
      </p:sp>
      <p:pic>
        <p:nvPicPr>
          <p:cNvPr id="5" name="Content Placeholder 4">
            <a:extLst>
              <a:ext uri="{FF2B5EF4-FFF2-40B4-BE49-F238E27FC236}">
                <a16:creationId xmlns:a16="http://schemas.microsoft.com/office/drawing/2014/main" id="{42A118D5-9DBB-4C1E-85A5-61E595CEA01C}"/>
              </a:ext>
            </a:extLst>
          </p:cNvPr>
          <p:cNvPicPr>
            <a:picLocks noGrp="1" noChangeAspect="1"/>
          </p:cNvPicPr>
          <p:nvPr>
            <p:ph idx="1"/>
          </p:nvPr>
        </p:nvPicPr>
        <p:blipFill>
          <a:blip r:embed="rId2"/>
          <a:stretch>
            <a:fillRect/>
          </a:stretch>
        </p:blipFill>
        <p:spPr>
          <a:xfrm>
            <a:off x="10072186" y="5086684"/>
            <a:ext cx="1704975" cy="1714500"/>
          </a:xfrm>
          <a:prstGeom prst="rect">
            <a:avLst/>
          </a:prstGeom>
        </p:spPr>
      </p:pic>
      <p:sp>
        <p:nvSpPr>
          <p:cNvPr id="6" name="TextBox 5">
            <a:extLst>
              <a:ext uri="{FF2B5EF4-FFF2-40B4-BE49-F238E27FC236}">
                <a16:creationId xmlns:a16="http://schemas.microsoft.com/office/drawing/2014/main" id="{EA1B325C-DE92-4A2B-82B9-26BAD4F6BD13}"/>
              </a:ext>
            </a:extLst>
          </p:cNvPr>
          <p:cNvSpPr txBox="1"/>
          <p:nvPr/>
        </p:nvSpPr>
        <p:spPr>
          <a:xfrm>
            <a:off x="1251678" y="3023937"/>
            <a:ext cx="5436681" cy="584775"/>
          </a:xfrm>
          <a:prstGeom prst="rect">
            <a:avLst/>
          </a:prstGeom>
          <a:noFill/>
        </p:spPr>
        <p:txBody>
          <a:bodyPr wrap="none" rtlCol="0">
            <a:spAutoFit/>
          </a:bodyPr>
          <a:lstStyle/>
          <a:p>
            <a:r>
              <a:rPr lang="en-GB" sz="3200" b="1" u="sng" dirty="0">
                <a:latin typeface="Sassoon Joined ENG"/>
              </a:rPr>
              <a:t>Interesting facts about D-Day…</a:t>
            </a:r>
          </a:p>
        </p:txBody>
      </p:sp>
    </p:spTree>
    <p:extLst>
      <p:ext uri="{BB962C8B-B14F-4D97-AF65-F5344CB8AC3E}">
        <p14:creationId xmlns:p14="http://schemas.microsoft.com/office/powerpoint/2010/main" val="3698621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D-Day</a:t>
            </a:r>
          </a:p>
        </p:txBody>
      </p:sp>
      <p:sp>
        <p:nvSpPr>
          <p:cNvPr id="10" name="TextBox 9"/>
          <p:cNvSpPr txBox="1"/>
          <p:nvPr/>
        </p:nvSpPr>
        <p:spPr>
          <a:xfrm>
            <a:off x="2279650" y="1391250"/>
            <a:ext cx="7632700" cy="1477328"/>
          </a:xfrm>
          <a:prstGeom prst="rect">
            <a:avLst/>
          </a:prstGeom>
          <a:noFill/>
        </p:spPr>
        <p:txBody>
          <a:bodyPr wrap="square" rtlCol="0">
            <a:spAutoFit/>
          </a:bodyPr>
          <a:lstStyle/>
          <a:p>
            <a:pPr algn="ctr"/>
            <a:r>
              <a:rPr lang="en-GB" dirty="0">
                <a:latin typeface="Sassoon Joined ENG"/>
              </a:rPr>
              <a:t>The term D-Day refers to a specific date for a planned operation,</a:t>
            </a:r>
            <a:br>
              <a:rPr lang="en-GB" dirty="0">
                <a:latin typeface="Sassoon Joined ENG"/>
              </a:rPr>
            </a:br>
            <a:r>
              <a:rPr lang="en-GB" dirty="0">
                <a:latin typeface="Sassoon Joined ENG"/>
              </a:rPr>
              <a:t>often a military attack.</a:t>
            </a:r>
          </a:p>
          <a:p>
            <a:pPr algn="ctr"/>
            <a:endParaRPr lang="en-GB" dirty="0">
              <a:latin typeface="Sassoon Joined ENG"/>
            </a:endParaRPr>
          </a:p>
          <a:p>
            <a:pPr algn="ctr"/>
            <a:r>
              <a:rPr lang="en-GB" dirty="0">
                <a:latin typeface="Sassoon Joined ENG"/>
              </a:rPr>
              <a:t>However, the term D-Day has also become synonymous with the allied attack on the beaches of Normandy which took place on 6th June 1944.</a:t>
            </a:r>
          </a:p>
        </p:txBody>
      </p:sp>
      <p:pic>
        <p:nvPicPr>
          <p:cNvPr id="1026" name="Picture 2" descr="File:Into the Jaws of Death 23-0455M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5900" y="3064476"/>
            <a:ext cx="3760201" cy="302834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79649" y="6149406"/>
            <a:ext cx="7632700" cy="169277"/>
          </a:xfrm>
          <a:prstGeom prst="rect">
            <a:avLst/>
          </a:prstGeom>
          <a:noFill/>
        </p:spPr>
        <p:txBody>
          <a:bodyPr wrap="square" rtlCol="0">
            <a:spAutoFit/>
          </a:bodyPr>
          <a:lstStyle/>
          <a:p>
            <a:pPr algn="ctr"/>
            <a:r>
              <a:rPr lang="en-GB" sz="500" dirty="0"/>
              <a:t>Photo courtesy of Chief Photographer's Mate (</a:t>
            </a:r>
            <a:r>
              <a:rPr lang="en-GB" sz="500" dirty="0" err="1"/>
              <a:t>CPHoM</a:t>
            </a:r>
            <a:r>
              <a:rPr lang="en-GB" sz="500" dirty="0"/>
              <a:t>) Robert F. Sargent (@</a:t>
            </a:r>
            <a:r>
              <a:rPr lang="en-GB" sz="500" dirty="0" err="1"/>
              <a:t>wikicommons</a:t>
            </a:r>
            <a:r>
              <a:rPr lang="en-GB" sz="500" dirty="0"/>
              <a:t>) - granted under creative commons licence</a:t>
            </a:r>
          </a:p>
        </p:txBody>
      </p:sp>
    </p:spTree>
    <p:extLst>
      <p:ext uri="{BB962C8B-B14F-4D97-AF65-F5344CB8AC3E}">
        <p14:creationId xmlns:p14="http://schemas.microsoft.com/office/powerpoint/2010/main" val="128623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The Atlantic Wall</a:t>
            </a:r>
          </a:p>
        </p:txBody>
      </p:sp>
      <p:sp>
        <p:nvSpPr>
          <p:cNvPr id="10" name="TextBox 9"/>
          <p:cNvSpPr txBox="1"/>
          <p:nvPr/>
        </p:nvSpPr>
        <p:spPr>
          <a:xfrm>
            <a:off x="2150076" y="1391250"/>
            <a:ext cx="7891848" cy="369332"/>
          </a:xfrm>
          <a:prstGeom prst="rect">
            <a:avLst/>
          </a:prstGeom>
          <a:noFill/>
        </p:spPr>
        <p:txBody>
          <a:bodyPr wrap="square" rtlCol="0">
            <a:spAutoFit/>
          </a:bodyPr>
          <a:lstStyle/>
          <a:p>
            <a:pPr algn="ctr"/>
            <a:r>
              <a:rPr lang="en-GB" dirty="0">
                <a:latin typeface="Sassoon Joined ENG"/>
              </a:rPr>
              <a:t>During the Second World War, Germany was in control of much of Europe. </a:t>
            </a:r>
          </a:p>
        </p:txBody>
      </p:sp>
      <p:sp>
        <p:nvSpPr>
          <p:cNvPr id="6" name="TextBox 5"/>
          <p:cNvSpPr txBox="1"/>
          <p:nvPr/>
        </p:nvSpPr>
        <p:spPr>
          <a:xfrm>
            <a:off x="2150076" y="1863437"/>
            <a:ext cx="7891848" cy="369332"/>
          </a:xfrm>
          <a:prstGeom prst="rect">
            <a:avLst/>
          </a:prstGeom>
          <a:noFill/>
        </p:spPr>
        <p:txBody>
          <a:bodyPr wrap="square" rtlCol="0">
            <a:spAutoFit/>
          </a:bodyPr>
          <a:lstStyle/>
          <a:p>
            <a:pPr algn="ctr"/>
            <a:r>
              <a:rPr lang="en-GB" dirty="0">
                <a:latin typeface="Sassoon Joined ENG"/>
              </a:rPr>
              <a:t>This map shows which countries were controlled by Nazi Germany in 1942.</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1410" y="2053389"/>
            <a:ext cx="6589180" cy="4694782"/>
          </a:xfrm>
          <a:prstGeom prst="rect">
            <a:avLst/>
          </a:prstGeom>
        </p:spPr>
      </p:pic>
    </p:spTree>
    <p:extLst>
      <p:ext uri="{BB962C8B-B14F-4D97-AF65-F5344CB8AC3E}">
        <p14:creationId xmlns:p14="http://schemas.microsoft.com/office/powerpoint/2010/main" val="405926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The Atlantic Wall</a:t>
            </a:r>
          </a:p>
        </p:txBody>
      </p:sp>
      <p:sp>
        <p:nvSpPr>
          <p:cNvPr id="10" name="TextBox 9"/>
          <p:cNvSpPr txBox="1"/>
          <p:nvPr/>
        </p:nvSpPr>
        <p:spPr>
          <a:xfrm>
            <a:off x="2279651" y="1391251"/>
            <a:ext cx="3736837" cy="2585323"/>
          </a:xfrm>
          <a:prstGeom prst="rect">
            <a:avLst/>
          </a:prstGeom>
          <a:noFill/>
        </p:spPr>
        <p:txBody>
          <a:bodyPr wrap="square" rtlCol="0">
            <a:spAutoFit/>
          </a:bodyPr>
          <a:lstStyle/>
          <a:p>
            <a:pPr algn="ctr"/>
            <a:r>
              <a:rPr lang="en-GB" dirty="0">
                <a:latin typeface="Sassoon Joined ENG"/>
              </a:rPr>
              <a:t>Strongholds secured by Germany in France were fiercely defended and Adolf Hitler ordered the construction of fortifications - known as the Atlantic Wall - along the coastal regions of north-western Europe and Scandinavia in preparation for an expected Allied attack by Great Britain. </a:t>
            </a:r>
          </a:p>
        </p:txBody>
      </p:sp>
      <p:sp>
        <p:nvSpPr>
          <p:cNvPr id="12" name="TextBox 11"/>
          <p:cNvSpPr txBox="1"/>
          <p:nvPr/>
        </p:nvSpPr>
        <p:spPr>
          <a:xfrm>
            <a:off x="6333538" y="6195681"/>
            <a:ext cx="3578811" cy="169277"/>
          </a:xfrm>
          <a:prstGeom prst="rect">
            <a:avLst/>
          </a:prstGeom>
          <a:noFill/>
        </p:spPr>
        <p:txBody>
          <a:bodyPr wrap="square" rtlCol="0">
            <a:spAutoFit/>
          </a:bodyPr>
          <a:lstStyle/>
          <a:p>
            <a:pPr algn="ctr"/>
            <a:r>
              <a:rPr lang="en-GB" sz="500" dirty="0"/>
              <a:t>Photo courtesy of </a:t>
            </a:r>
            <a:r>
              <a:rPr lang="en-GB" sz="500" dirty="0" err="1"/>
              <a:t>User:Uberstroker</a:t>
            </a:r>
            <a:r>
              <a:rPr lang="en-GB" sz="500" dirty="0"/>
              <a:t> (@</a:t>
            </a:r>
            <a:r>
              <a:rPr lang="en-GB" sz="500" dirty="0" err="1"/>
              <a:t>wikicommons</a:t>
            </a:r>
            <a:r>
              <a:rPr lang="en-GB" sz="500" dirty="0"/>
              <a:t>) - granted under creative commons licence</a:t>
            </a:r>
          </a:p>
        </p:txBody>
      </p:sp>
      <p:pic>
        <p:nvPicPr>
          <p:cNvPr id="2050" name="Picture 2" descr="https://upload.wikimedia.org/wikipedia/commons/8/87/Atlantikw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539" y="1391251"/>
            <a:ext cx="3578811" cy="47015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77644" y="4227709"/>
            <a:ext cx="3140848" cy="1049106"/>
          </a:xfrm>
          <a:prstGeom prst="rect">
            <a:avLst/>
          </a:prstGeom>
          <a:noFill/>
          <a:ln w="25400">
            <a:solidFill>
              <a:srgbClr val="FF0000"/>
            </a:solidFill>
          </a:ln>
        </p:spPr>
        <p:txBody>
          <a:bodyPr wrap="square" lIns="108000" tIns="108000" rIns="108000" bIns="108000" rtlCol="0">
            <a:spAutoFit/>
          </a:bodyPr>
          <a:lstStyle/>
          <a:p>
            <a:pPr algn="ctr"/>
            <a:r>
              <a:rPr lang="en-GB" dirty="0">
                <a:latin typeface="Sassoon Joined ENG"/>
              </a:rPr>
              <a:t>Note: Britain occupied the Faroe Islands and Iceland during the war.</a:t>
            </a:r>
          </a:p>
        </p:txBody>
      </p:sp>
    </p:spTree>
    <p:extLst>
      <p:ext uri="{BB962C8B-B14F-4D97-AF65-F5344CB8AC3E}">
        <p14:creationId xmlns:p14="http://schemas.microsoft.com/office/powerpoint/2010/main" val="3225103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Operation Overlord</a:t>
            </a:r>
          </a:p>
        </p:txBody>
      </p:sp>
      <p:sp>
        <p:nvSpPr>
          <p:cNvPr id="10" name="TextBox 9"/>
          <p:cNvSpPr txBox="1"/>
          <p:nvPr/>
        </p:nvSpPr>
        <p:spPr>
          <a:xfrm>
            <a:off x="2279650" y="1391250"/>
            <a:ext cx="7632698" cy="923330"/>
          </a:xfrm>
          <a:prstGeom prst="rect">
            <a:avLst/>
          </a:prstGeom>
          <a:noFill/>
        </p:spPr>
        <p:txBody>
          <a:bodyPr wrap="square" rtlCol="0">
            <a:spAutoFit/>
          </a:bodyPr>
          <a:lstStyle/>
          <a:p>
            <a:pPr algn="ctr"/>
            <a:r>
              <a:rPr lang="en-GB" dirty="0">
                <a:latin typeface="Sassoon Joined ENG"/>
              </a:rPr>
              <a:t>From early on in the war, it was clear that in order to secure Allied success, the liberation of north-west Europe from German control was vital. The Allies made plans to try and drive the Germans out of France.</a:t>
            </a:r>
          </a:p>
        </p:txBody>
      </p:sp>
      <p:sp>
        <p:nvSpPr>
          <p:cNvPr id="6" name="TextBox 5"/>
          <p:cNvSpPr txBox="1"/>
          <p:nvPr/>
        </p:nvSpPr>
        <p:spPr>
          <a:xfrm>
            <a:off x="2279651" y="2505671"/>
            <a:ext cx="2752863" cy="1880103"/>
          </a:xfrm>
          <a:prstGeom prst="rect">
            <a:avLst/>
          </a:prstGeom>
          <a:noFill/>
          <a:ln w="25400">
            <a:solidFill>
              <a:srgbClr val="FF0000"/>
            </a:solidFill>
          </a:ln>
        </p:spPr>
        <p:txBody>
          <a:bodyPr wrap="square" lIns="108000" tIns="108000" rIns="108000" bIns="108000" rtlCol="0">
            <a:spAutoFit/>
          </a:bodyPr>
          <a:lstStyle/>
          <a:p>
            <a:pPr algn="ctr"/>
            <a:r>
              <a:rPr lang="en-GB" dirty="0">
                <a:latin typeface="Sassoon Joined ENG"/>
              </a:rPr>
              <a:t>They planned Operation Overlord - a huge military assault which would combine naval, land and airborne attacks on the Germans in France. </a:t>
            </a:r>
          </a:p>
        </p:txBody>
      </p:sp>
      <p:pic>
        <p:nvPicPr>
          <p:cNvPr id="4098" name="Picture 2" descr="File:Meeting of the Supreme Command, Allied Expeditionary Force, London, 1 February 1944 TR1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5216" y="2505669"/>
            <a:ext cx="4647132" cy="358715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72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00628" y="3529414"/>
            <a:ext cx="6311722" cy="1910287"/>
            <a:chOff x="2076628" y="3529413"/>
            <a:chExt cx="6311722" cy="1910287"/>
          </a:xfrm>
        </p:grpSpPr>
        <p:sp>
          <p:nvSpPr>
            <p:cNvPr id="5" name="Rectangle 4"/>
            <p:cNvSpPr/>
            <p:nvPr/>
          </p:nvSpPr>
          <p:spPr>
            <a:xfrm>
              <a:off x="2076628" y="3529413"/>
              <a:ext cx="6311722" cy="178820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ssoon Joined ENG"/>
              </a:endParaRPr>
            </a:p>
          </p:txBody>
        </p:sp>
        <p:sp>
          <p:nvSpPr>
            <p:cNvPr id="3" name="TextBox 2"/>
            <p:cNvSpPr txBox="1"/>
            <p:nvPr/>
          </p:nvSpPr>
          <p:spPr>
            <a:xfrm>
              <a:off x="3503774" y="3685374"/>
              <a:ext cx="4221624" cy="1754326"/>
            </a:xfrm>
            <a:prstGeom prst="rect">
              <a:avLst/>
            </a:prstGeom>
            <a:noFill/>
          </p:spPr>
          <p:txBody>
            <a:bodyPr wrap="square" rtlCol="0">
              <a:spAutoFit/>
            </a:bodyPr>
            <a:lstStyle/>
            <a:p>
              <a:r>
                <a:rPr lang="en-GB" dirty="0">
                  <a:latin typeface="Sassoon Joined ENG"/>
                </a:rPr>
                <a:t>And what a plan!</a:t>
              </a:r>
              <a:br>
                <a:rPr lang="en-GB" dirty="0">
                  <a:latin typeface="Sassoon Joined ENG"/>
                </a:rPr>
              </a:br>
              <a:r>
                <a:rPr lang="en-GB" dirty="0">
                  <a:latin typeface="Sassoon Joined ENG"/>
                </a:rPr>
                <a:t>“This vast operation is undoubtedly the most complicated and difficult that has ever occurred.”</a:t>
              </a:r>
            </a:p>
            <a:p>
              <a:r>
                <a:rPr lang="en-GB" dirty="0">
                  <a:latin typeface="Sassoon Joined ENG"/>
                </a:rPr>
                <a:t> </a:t>
              </a:r>
            </a:p>
            <a:p>
              <a:pPr algn="r"/>
              <a:r>
                <a:rPr lang="en-GB" b="1" dirty="0">
                  <a:latin typeface="Sassoon Joined ENG"/>
                </a:rPr>
                <a:t>- Winston Churchill</a:t>
              </a:r>
            </a:p>
          </p:txBody>
        </p:sp>
      </p:grpSp>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Operation Overlord</a:t>
            </a:r>
          </a:p>
        </p:txBody>
      </p:sp>
      <p:sp>
        <p:nvSpPr>
          <p:cNvPr id="10" name="TextBox 9"/>
          <p:cNvSpPr txBox="1"/>
          <p:nvPr/>
        </p:nvSpPr>
        <p:spPr>
          <a:xfrm>
            <a:off x="2279650" y="1391251"/>
            <a:ext cx="7632698" cy="1200329"/>
          </a:xfrm>
          <a:prstGeom prst="rect">
            <a:avLst/>
          </a:prstGeom>
          <a:noFill/>
        </p:spPr>
        <p:txBody>
          <a:bodyPr wrap="square" rtlCol="0">
            <a:spAutoFit/>
          </a:bodyPr>
          <a:lstStyle/>
          <a:p>
            <a:pPr algn="ctr"/>
            <a:r>
              <a:rPr lang="en-GB" dirty="0">
                <a:latin typeface="Sassoon Joined ENG"/>
              </a:rPr>
              <a:t>Every detail of the operation was so intricately planned that it took over two years to put the plan into action. Operation Overlord was the biggest military operation the world had ever seen and was a collaborative effort between more than 12 countries.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194"/>
          <a:stretch/>
        </p:blipFill>
        <p:spPr>
          <a:xfrm>
            <a:off x="1968684" y="2924691"/>
            <a:ext cx="3432660" cy="3484659"/>
          </a:xfrm>
          <a:prstGeom prst="roundRect">
            <a:avLst>
              <a:gd name="adj" fmla="val 4613"/>
            </a:avLst>
          </a:prstGeom>
        </p:spPr>
      </p:pic>
    </p:spTree>
    <p:extLst>
      <p:ext uri="{BB962C8B-B14F-4D97-AF65-F5344CB8AC3E}">
        <p14:creationId xmlns:p14="http://schemas.microsoft.com/office/powerpoint/2010/main" val="133807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1600" y="2555193"/>
            <a:ext cx="4730750" cy="35376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ssoon Joined ENG"/>
            </a:endParaRPr>
          </a:p>
        </p:txBody>
      </p:sp>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Operation Neptune</a:t>
            </a:r>
          </a:p>
        </p:txBody>
      </p:sp>
      <p:sp>
        <p:nvSpPr>
          <p:cNvPr id="10" name="TextBox 9"/>
          <p:cNvSpPr txBox="1"/>
          <p:nvPr/>
        </p:nvSpPr>
        <p:spPr>
          <a:xfrm>
            <a:off x="2279650" y="1391250"/>
            <a:ext cx="7632698" cy="923330"/>
          </a:xfrm>
          <a:prstGeom prst="rect">
            <a:avLst/>
          </a:prstGeom>
          <a:noFill/>
        </p:spPr>
        <p:txBody>
          <a:bodyPr wrap="square" rtlCol="0">
            <a:spAutoFit/>
          </a:bodyPr>
          <a:lstStyle/>
          <a:p>
            <a:pPr algn="ctr"/>
            <a:r>
              <a:rPr lang="en-GB" dirty="0">
                <a:latin typeface="Sassoon Joined ENG"/>
              </a:rPr>
              <a:t>The Normandy Landings, which were code-named </a:t>
            </a:r>
            <a:r>
              <a:rPr lang="en-GB" b="1" dirty="0">
                <a:latin typeface="Sassoon Joined ENG"/>
              </a:rPr>
              <a:t>Operation Neptune</a:t>
            </a:r>
            <a:r>
              <a:rPr lang="en-GB" dirty="0">
                <a:latin typeface="Sassoon Joined ENG"/>
              </a:rPr>
              <a:t>, were the first stage of Operation Overlord. </a:t>
            </a:r>
          </a:p>
          <a:p>
            <a:pPr algn="ctr"/>
            <a:r>
              <a:rPr lang="en-GB" dirty="0">
                <a:latin typeface="Sassoon Joined ENG"/>
              </a:rPr>
              <a:t>At just after midnight on 6th June 1944, the operation began.</a:t>
            </a:r>
          </a:p>
        </p:txBody>
      </p:sp>
      <p:pic>
        <p:nvPicPr>
          <p:cNvPr id="5122" name="Picture 2" descr="File:D-day - British Forces during the Invasion of Normandy 6 June 1944 B5246.jpg"/>
          <p:cNvPicPr>
            <a:picLocks noChangeAspect="1" noChangeArrowheads="1"/>
          </p:cNvPicPr>
          <p:nvPr/>
        </p:nvPicPr>
        <p:blipFill rotWithShape="1">
          <a:blip r:embed="rId2">
            <a:extLst>
              <a:ext uri="{28A0092B-C50C-407E-A947-70E740481C1C}">
                <a14:useLocalDpi xmlns:a14="http://schemas.microsoft.com/office/drawing/2010/main" val="0"/>
              </a:ext>
            </a:extLst>
          </a:blip>
          <a:srcRect t="4751" b="9044"/>
          <a:stretch/>
        </p:blipFill>
        <p:spPr bwMode="auto">
          <a:xfrm>
            <a:off x="5181600" y="2991595"/>
            <a:ext cx="4730750" cy="31012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9651" y="2555194"/>
            <a:ext cx="2773763" cy="2031325"/>
          </a:xfrm>
          <a:prstGeom prst="rect">
            <a:avLst/>
          </a:prstGeom>
          <a:noFill/>
        </p:spPr>
        <p:txBody>
          <a:bodyPr wrap="square" rtlCol="0">
            <a:spAutoFit/>
          </a:bodyPr>
          <a:lstStyle/>
          <a:p>
            <a:pPr algn="ctr"/>
            <a:r>
              <a:rPr lang="en-GB" dirty="0">
                <a:latin typeface="Sassoon Joined ENG"/>
              </a:rPr>
              <a:t>Five key beaches were targeted. Securing control of these areas would give the Allies the best possible chance of fully penetrating into France and completing their ultimate objective.</a:t>
            </a:r>
          </a:p>
        </p:txBody>
      </p:sp>
      <p:sp>
        <p:nvSpPr>
          <p:cNvPr id="11" name="TextBox 10"/>
          <p:cNvSpPr txBox="1"/>
          <p:nvPr/>
        </p:nvSpPr>
        <p:spPr>
          <a:xfrm>
            <a:off x="5413261" y="2588728"/>
            <a:ext cx="4192364" cy="369332"/>
          </a:xfrm>
          <a:prstGeom prst="rect">
            <a:avLst/>
          </a:prstGeom>
          <a:noFill/>
        </p:spPr>
        <p:txBody>
          <a:bodyPr wrap="square" rtlCol="0">
            <a:spAutoFit/>
          </a:bodyPr>
          <a:lstStyle/>
          <a:p>
            <a:pPr algn="ctr"/>
            <a:r>
              <a:rPr lang="en-GB" b="1" dirty="0">
                <a:latin typeface="Sassoon Joined ENG"/>
              </a:rPr>
              <a:t>Soldiers arriving on Sword beach</a:t>
            </a:r>
          </a:p>
        </p:txBody>
      </p:sp>
    </p:spTree>
    <p:extLst>
      <p:ext uri="{BB962C8B-B14F-4D97-AF65-F5344CB8AC3E}">
        <p14:creationId xmlns:p14="http://schemas.microsoft.com/office/powerpoint/2010/main" val="480835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The Beaches</a:t>
            </a:r>
          </a:p>
        </p:txBody>
      </p:sp>
      <p:sp>
        <p:nvSpPr>
          <p:cNvPr id="10" name="TextBox 9"/>
          <p:cNvSpPr txBox="1"/>
          <p:nvPr/>
        </p:nvSpPr>
        <p:spPr>
          <a:xfrm>
            <a:off x="2279650" y="1391251"/>
            <a:ext cx="7632698" cy="646331"/>
          </a:xfrm>
          <a:prstGeom prst="rect">
            <a:avLst/>
          </a:prstGeom>
          <a:noFill/>
        </p:spPr>
        <p:txBody>
          <a:bodyPr wrap="square" rtlCol="0">
            <a:spAutoFit/>
          </a:bodyPr>
          <a:lstStyle/>
          <a:p>
            <a:pPr algn="ctr"/>
            <a:r>
              <a:rPr lang="en-GB" dirty="0">
                <a:latin typeface="Sassoon Joined ENG"/>
              </a:rPr>
              <a:t>The stretches of beach were given different code names and troops from Britain, America and Canada led the attacks.</a:t>
            </a:r>
          </a:p>
        </p:txBody>
      </p:sp>
      <p:sp>
        <p:nvSpPr>
          <p:cNvPr id="7" name="TextBox 6"/>
          <p:cNvSpPr txBox="1"/>
          <p:nvPr/>
        </p:nvSpPr>
        <p:spPr>
          <a:xfrm>
            <a:off x="2279650" y="2282051"/>
            <a:ext cx="7632698" cy="2169825"/>
          </a:xfrm>
          <a:prstGeom prst="rect">
            <a:avLst/>
          </a:prstGeom>
          <a:noFill/>
        </p:spPr>
        <p:txBody>
          <a:bodyPr wrap="square" rtlCol="0">
            <a:spAutoFit/>
          </a:bodyPr>
          <a:lstStyle/>
          <a:p>
            <a:pPr algn="ctr">
              <a:lnSpc>
                <a:spcPct val="150000"/>
              </a:lnSpc>
            </a:pPr>
            <a:r>
              <a:rPr lang="en-GB" dirty="0">
                <a:latin typeface="Sassoon Joined ENG"/>
              </a:rPr>
              <a:t>Utah – attack led by American troops;</a:t>
            </a:r>
          </a:p>
          <a:p>
            <a:pPr algn="ctr">
              <a:lnSpc>
                <a:spcPct val="150000"/>
              </a:lnSpc>
            </a:pPr>
            <a:r>
              <a:rPr lang="en-GB" dirty="0">
                <a:latin typeface="Sassoon Joined ENG"/>
              </a:rPr>
              <a:t>Omaha – attack led by American troops; </a:t>
            </a:r>
          </a:p>
          <a:p>
            <a:pPr algn="ctr">
              <a:lnSpc>
                <a:spcPct val="150000"/>
              </a:lnSpc>
            </a:pPr>
            <a:r>
              <a:rPr lang="en-GB" dirty="0">
                <a:latin typeface="Sassoon Joined ENG"/>
              </a:rPr>
              <a:t>Gold – attack led by British troops;</a:t>
            </a:r>
          </a:p>
          <a:p>
            <a:pPr algn="ctr">
              <a:lnSpc>
                <a:spcPct val="150000"/>
              </a:lnSpc>
            </a:pPr>
            <a:r>
              <a:rPr lang="en-GB" dirty="0">
                <a:latin typeface="Sassoon Joined ENG"/>
              </a:rPr>
              <a:t>Juno – attack led by Canadian troops;</a:t>
            </a:r>
          </a:p>
          <a:p>
            <a:pPr algn="ctr">
              <a:lnSpc>
                <a:spcPct val="150000"/>
              </a:lnSpc>
            </a:pPr>
            <a:r>
              <a:rPr lang="en-GB" dirty="0">
                <a:latin typeface="Sassoon Joined ENG"/>
              </a:rPr>
              <a:t>Sword – attack led by British troops.</a:t>
            </a:r>
          </a:p>
        </p:txBody>
      </p:sp>
      <p:pic>
        <p:nvPicPr>
          <p:cNvPr id="3" name="Picture 2">
            <a:extLst>
              <a:ext uri="{FF2B5EF4-FFF2-40B4-BE49-F238E27FC236}">
                <a16:creationId xmlns:a16="http://schemas.microsoft.com/office/drawing/2014/main" id="{D3F5F24A-655B-4AD2-97A8-A86354F6AACE}"/>
              </a:ext>
            </a:extLst>
          </p:cNvPr>
          <p:cNvPicPr>
            <a:picLocks noChangeAspect="1"/>
          </p:cNvPicPr>
          <p:nvPr/>
        </p:nvPicPr>
        <p:blipFill>
          <a:blip r:embed="rId2"/>
          <a:stretch>
            <a:fillRect/>
          </a:stretch>
        </p:blipFill>
        <p:spPr>
          <a:xfrm>
            <a:off x="8028152" y="4047623"/>
            <a:ext cx="3768391" cy="26705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4864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79650" y="765175"/>
            <a:ext cx="7632700" cy="523220"/>
          </a:xfrm>
          <a:prstGeom prst="rect">
            <a:avLst/>
          </a:prstGeom>
          <a:noFill/>
        </p:spPr>
        <p:txBody>
          <a:bodyPr wrap="square" rtlCol="0">
            <a:spAutoFit/>
          </a:bodyPr>
          <a:lstStyle/>
          <a:p>
            <a:pPr algn="ctr"/>
            <a:r>
              <a:rPr lang="en-GB" sz="2800" b="1" dirty="0">
                <a:latin typeface="Sassoon Joined ENG"/>
              </a:rPr>
              <a:t>Executing the Plan</a:t>
            </a:r>
          </a:p>
        </p:txBody>
      </p:sp>
      <p:sp>
        <p:nvSpPr>
          <p:cNvPr id="10" name="TextBox 9"/>
          <p:cNvSpPr txBox="1"/>
          <p:nvPr/>
        </p:nvSpPr>
        <p:spPr>
          <a:xfrm>
            <a:off x="2279650" y="1391250"/>
            <a:ext cx="5535828" cy="1049106"/>
          </a:xfrm>
          <a:prstGeom prst="rect">
            <a:avLst/>
          </a:prstGeom>
          <a:solidFill>
            <a:schemeClr val="accent3">
              <a:lumMod val="40000"/>
              <a:lumOff val="60000"/>
            </a:schemeClr>
          </a:solidFill>
          <a:ln w="38100">
            <a:solidFill>
              <a:schemeClr val="tx1"/>
            </a:solidFill>
          </a:ln>
        </p:spPr>
        <p:txBody>
          <a:bodyPr wrap="square" lIns="108000" tIns="108000" rIns="108000" bIns="108000" rtlCol="0">
            <a:spAutoFit/>
          </a:bodyPr>
          <a:lstStyle/>
          <a:p>
            <a:r>
              <a:rPr lang="en-GB" dirty="0">
                <a:latin typeface="Sassoon Joined ENG"/>
              </a:rPr>
              <a:t>Just after midnight on 6th June, Allied paratroopers are dropped behind enemy lines to undermine German defences.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848" y="1103973"/>
            <a:ext cx="1754276" cy="4988853"/>
          </a:xfrm>
          <a:prstGeom prst="rect">
            <a:avLst/>
          </a:prstGeom>
        </p:spPr>
      </p:pic>
      <p:sp>
        <p:nvSpPr>
          <p:cNvPr id="5" name="TextBox 4"/>
          <p:cNvSpPr txBox="1"/>
          <p:nvPr/>
        </p:nvSpPr>
        <p:spPr>
          <a:xfrm>
            <a:off x="2279650" y="2666779"/>
            <a:ext cx="5535828" cy="1049106"/>
          </a:xfrm>
          <a:prstGeom prst="rect">
            <a:avLst/>
          </a:prstGeom>
          <a:solidFill>
            <a:schemeClr val="accent3">
              <a:lumMod val="40000"/>
              <a:lumOff val="60000"/>
            </a:schemeClr>
          </a:solidFill>
          <a:ln w="38100">
            <a:solidFill>
              <a:schemeClr val="tx1"/>
            </a:solidFill>
          </a:ln>
        </p:spPr>
        <p:txBody>
          <a:bodyPr wrap="square" lIns="108000" tIns="108000" rIns="108000" bIns="108000" rtlCol="0">
            <a:spAutoFit/>
          </a:bodyPr>
          <a:lstStyle/>
          <a:p>
            <a:r>
              <a:rPr lang="en-GB" dirty="0">
                <a:latin typeface="Sassoon Joined ENG"/>
              </a:rPr>
              <a:t>From 6:30am, Allied troops land on the beaches. The shallow waters allow them to wade ashore quietly and take the enemy by surprise. </a:t>
            </a:r>
          </a:p>
        </p:txBody>
      </p:sp>
      <p:sp>
        <p:nvSpPr>
          <p:cNvPr id="7" name="TextBox 6"/>
          <p:cNvSpPr txBox="1"/>
          <p:nvPr/>
        </p:nvSpPr>
        <p:spPr>
          <a:xfrm>
            <a:off x="2279650" y="3942309"/>
            <a:ext cx="5535828" cy="772107"/>
          </a:xfrm>
          <a:prstGeom prst="rect">
            <a:avLst/>
          </a:prstGeom>
          <a:solidFill>
            <a:schemeClr val="accent3">
              <a:lumMod val="40000"/>
              <a:lumOff val="60000"/>
            </a:schemeClr>
          </a:solidFill>
          <a:ln w="38100">
            <a:solidFill>
              <a:schemeClr val="tx1"/>
            </a:solidFill>
          </a:ln>
        </p:spPr>
        <p:txBody>
          <a:bodyPr wrap="square" lIns="108000" tIns="108000" rIns="108000" bIns="108000" rtlCol="0">
            <a:spAutoFit/>
          </a:bodyPr>
          <a:lstStyle/>
          <a:p>
            <a:r>
              <a:rPr lang="en-GB" dirty="0">
                <a:latin typeface="Sassoon Joined ENG"/>
              </a:rPr>
              <a:t>Throughout the day, Allied air forces overpower the German Luftwaffe and gain control of the airspace. </a:t>
            </a:r>
          </a:p>
        </p:txBody>
      </p:sp>
      <p:sp>
        <p:nvSpPr>
          <p:cNvPr id="9" name="TextBox 8"/>
          <p:cNvSpPr txBox="1"/>
          <p:nvPr/>
        </p:nvSpPr>
        <p:spPr>
          <a:xfrm>
            <a:off x="2279650" y="4940838"/>
            <a:ext cx="5535828" cy="772107"/>
          </a:xfrm>
          <a:prstGeom prst="rect">
            <a:avLst/>
          </a:prstGeom>
          <a:solidFill>
            <a:schemeClr val="accent3">
              <a:lumMod val="40000"/>
              <a:lumOff val="60000"/>
            </a:schemeClr>
          </a:solidFill>
          <a:ln w="38100">
            <a:solidFill>
              <a:schemeClr val="tx1"/>
            </a:solidFill>
          </a:ln>
        </p:spPr>
        <p:txBody>
          <a:bodyPr wrap="square" lIns="108000" tIns="108000" rIns="108000" bIns="108000" rtlCol="0">
            <a:spAutoFit/>
          </a:bodyPr>
          <a:lstStyle/>
          <a:p>
            <a:r>
              <a:rPr lang="en-GB" dirty="0">
                <a:latin typeface="Sassoon Joined ENG"/>
              </a:rPr>
              <a:t>Allied warships also fire bombs to weaken the German defences along the Atlantic Wall.</a:t>
            </a:r>
          </a:p>
        </p:txBody>
      </p:sp>
    </p:spTree>
    <p:extLst>
      <p:ext uri="{BB962C8B-B14F-4D97-AF65-F5344CB8AC3E}">
        <p14:creationId xmlns:p14="http://schemas.microsoft.com/office/powerpoint/2010/main" val="22807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87A6-1586-4AE3-8F45-B94E2A1158C5}"/>
              </a:ext>
            </a:extLst>
          </p:cNvPr>
          <p:cNvSpPr>
            <a:spLocks noGrp="1"/>
          </p:cNvSpPr>
          <p:nvPr>
            <p:ph type="title"/>
          </p:nvPr>
        </p:nvSpPr>
        <p:spPr/>
        <p:txBody>
          <a:bodyPr/>
          <a:lstStyle/>
          <a:p>
            <a:r>
              <a:rPr lang="en-GB" dirty="0">
                <a:latin typeface="Sassoon Joined ENG"/>
              </a:rPr>
              <a:t>Watch the video clip, take notes</a:t>
            </a:r>
          </a:p>
        </p:txBody>
      </p:sp>
      <p:pic>
        <p:nvPicPr>
          <p:cNvPr id="4" name="Content Placeholder 3">
            <a:hlinkClick r:id="rId2"/>
            <a:extLst>
              <a:ext uri="{FF2B5EF4-FFF2-40B4-BE49-F238E27FC236}">
                <a16:creationId xmlns:a16="http://schemas.microsoft.com/office/drawing/2014/main" id="{C121C426-AB6D-4EC5-875A-C94CB29CA326}"/>
              </a:ext>
            </a:extLst>
          </p:cNvPr>
          <p:cNvPicPr>
            <a:picLocks noGrp="1" noChangeAspect="1"/>
          </p:cNvPicPr>
          <p:nvPr>
            <p:ph idx="1"/>
          </p:nvPr>
        </p:nvPicPr>
        <p:blipFill>
          <a:blip r:embed="rId3"/>
          <a:stretch>
            <a:fillRect/>
          </a:stretch>
        </p:blipFill>
        <p:spPr>
          <a:xfrm>
            <a:off x="3473427" y="2069432"/>
            <a:ext cx="5493463" cy="35941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3057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9B8F-10D8-4DA2-AD3E-0FA5C95F1B94}"/>
              </a:ext>
            </a:extLst>
          </p:cNvPr>
          <p:cNvSpPr>
            <a:spLocks noGrp="1"/>
          </p:cNvSpPr>
          <p:nvPr>
            <p:ph type="title"/>
          </p:nvPr>
        </p:nvSpPr>
        <p:spPr/>
        <p:txBody>
          <a:bodyPr/>
          <a:lstStyle/>
          <a:p>
            <a:r>
              <a:rPr lang="en-GB" dirty="0"/>
              <a:t>Grammar – Relative clauses</a:t>
            </a:r>
          </a:p>
        </p:txBody>
      </p:sp>
      <p:sp>
        <p:nvSpPr>
          <p:cNvPr id="3" name="Content Placeholder 2">
            <a:extLst>
              <a:ext uri="{FF2B5EF4-FFF2-40B4-BE49-F238E27FC236}">
                <a16:creationId xmlns:a16="http://schemas.microsoft.com/office/drawing/2014/main" id="{91497265-B0FD-40BC-8C67-65F548CA8986}"/>
              </a:ext>
            </a:extLst>
          </p:cNvPr>
          <p:cNvSpPr>
            <a:spLocks noGrp="1"/>
          </p:cNvSpPr>
          <p:nvPr>
            <p:ph idx="1"/>
          </p:nvPr>
        </p:nvSpPr>
        <p:spPr/>
        <p:txBody>
          <a:bodyPr>
            <a:normAutofit fontScale="92500" lnSpcReduction="20000"/>
          </a:bodyPr>
          <a:lstStyle/>
          <a:p>
            <a:pPr marL="0" indent="0">
              <a:buNone/>
            </a:pPr>
            <a:r>
              <a:rPr lang="en-GB" dirty="0"/>
              <a:t>A relative clause is a type of subordinate clause. It does the same job as an adjective, giving more information about a noun or pronoun.</a:t>
            </a:r>
          </a:p>
          <a:p>
            <a:pPr marL="0" indent="0">
              <a:buNone/>
            </a:pPr>
            <a:r>
              <a:rPr lang="en-GB" dirty="0"/>
              <a:t>Relative clauses start with a relative pronoun. The relative pronoun used depends on the person or type of thing you are writing about. Relative pronouns include:</a:t>
            </a:r>
          </a:p>
          <a:p>
            <a:endParaRPr lang="en-GB" dirty="0"/>
          </a:p>
          <a:p>
            <a:r>
              <a:rPr lang="en-GB" dirty="0"/>
              <a:t>‘Who’ - A person or people.</a:t>
            </a:r>
          </a:p>
          <a:p>
            <a:r>
              <a:rPr lang="en-GB" dirty="0"/>
              <a:t>‘Which’ - An object, a place or animals.</a:t>
            </a:r>
          </a:p>
          <a:p>
            <a:r>
              <a:rPr lang="en-GB" dirty="0"/>
              <a:t>‘That’ - An object, a place or a person.</a:t>
            </a:r>
          </a:p>
          <a:p>
            <a:r>
              <a:rPr lang="en-GB" dirty="0"/>
              <a:t>'When’ - A time.</a:t>
            </a:r>
          </a:p>
          <a:p>
            <a:r>
              <a:rPr lang="en-GB" dirty="0"/>
              <a:t>‘Where’ - A place.</a:t>
            </a:r>
          </a:p>
        </p:txBody>
      </p:sp>
    </p:spTree>
    <p:extLst>
      <p:ext uri="{BB962C8B-B14F-4D97-AF65-F5344CB8AC3E}">
        <p14:creationId xmlns:p14="http://schemas.microsoft.com/office/powerpoint/2010/main" val="1931321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Day History For Kids.720p">
            <a:hlinkClick r:id="" action="ppaction://media"/>
            <a:extLst>
              <a:ext uri="{FF2B5EF4-FFF2-40B4-BE49-F238E27FC236}">
                <a16:creationId xmlns:a16="http://schemas.microsoft.com/office/drawing/2014/main" id="{24DC51E9-837B-483C-AFB8-1A075D24F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857250"/>
            <a:ext cx="9144000" cy="5143500"/>
          </a:xfrm>
          <a:prstGeom prst="rect">
            <a:avLst/>
          </a:prstGeom>
        </p:spPr>
      </p:pic>
      <p:sp>
        <p:nvSpPr>
          <p:cNvPr id="2" name="TextBox 1"/>
          <p:cNvSpPr txBox="1"/>
          <p:nvPr/>
        </p:nvSpPr>
        <p:spPr>
          <a:xfrm>
            <a:off x="1705156" y="405442"/>
            <a:ext cx="2639683" cy="369332"/>
          </a:xfrm>
          <a:prstGeom prst="rect">
            <a:avLst/>
          </a:prstGeom>
          <a:noFill/>
        </p:spPr>
        <p:txBody>
          <a:bodyPr wrap="square" rtlCol="0">
            <a:spAutoFit/>
          </a:bodyPr>
          <a:lstStyle/>
          <a:p>
            <a:r>
              <a:rPr lang="en-GB" dirty="0"/>
              <a:t>D-Day clip for children</a:t>
            </a:r>
          </a:p>
        </p:txBody>
      </p:sp>
    </p:spTree>
    <p:extLst>
      <p:ext uri="{BB962C8B-B14F-4D97-AF65-F5344CB8AC3E}">
        <p14:creationId xmlns:p14="http://schemas.microsoft.com/office/powerpoint/2010/main" val="347076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CA64-C64D-4431-81A9-21EDC4966455}"/>
              </a:ext>
            </a:extLst>
          </p:cNvPr>
          <p:cNvSpPr>
            <a:spLocks noGrp="1"/>
          </p:cNvSpPr>
          <p:nvPr>
            <p:ph type="title"/>
          </p:nvPr>
        </p:nvSpPr>
        <p:spPr/>
        <p:txBody>
          <a:bodyPr/>
          <a:lstStyle/>
          <a:p>
            <a:r>
              <a:rPr lang="en-GB" dirty="0"/>
              <a:t>Update your notes.</a:t>
            </a:r>
          </a:p>
        </p:txBody>
      </p:sp>
      <p:sp>
        <p:nvSpPr>
          <p:cNvPr id="3" name="Content Placeholder 2">
            <a:extLst>
              <a:ext uri="{FF2B5EF4-FFF2-40B4-BE49-F238E27FC236}">
                <a16:creationId xmlns:a16="http://schemas.microsoft.com/office/drawing/2014/main" id="{248BE1ED-C97A-49D5-B887-F101EDE00759}"/>
              </a:ext>
            </a:extLst>
          </p:cNvPr>
          <p:cNvSpPr>
            <a:spLocks noGrp="1"/>
          </p:cNvSpPr>
          <p:nvPr>
            <p:ph idx="1"/>
          </p:nvPr>
        </p:nvSpPr>
        <p:spPr/>
        <p:txBody>
          <a:bodyPr/>
          <a:lstStyle/>
          <a:p>
            <a:r>
              <a:rPr lang="en-GB" dirty="0"/>
              <a:t>Make sure you can read them.</a:t>
            </a:r>
          </a:p>
        </p:txBody>
      </p:sp>
    </p:spTree>
    <p:extLst>
      <p:ext uri="{BB962C8B-B14F-4D97-AF65-F5344CB8AC3E}">
        <p14:creationId xmlns:p14="http://schemas.microsoft.com/office/powerpoint/2010/main" val="63183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453F2-F98F-43EC-86EC-0DBEDEF40B84}"/>
              </a:ext>
            </a:extLst>
          </p:cNvPr>
          <p:cNvSpPr>
            <a:spLocks noGrp="1"/>
          </p:cNvSpPr>
          <p:nvPr>
            <p:ph idx="1"/>
          </p:nvPr>
        </p:nvSpPr>
        <p:spPr>
          <a:xfrm>
            <a:off x="838200" y="1451295"/>
            <a:ext cx="10515600" cy="4725668"/>
          </a:xfrm>
        </p:spPr>
        <p:txBody>
          <a:bodyPr>
            <a:normAutofit/>
          </a:bodyPr>
          <a:lstStyle/>
          <a:p>
            <a:pPr marL="0" indent="0">
              <a:buNone/>
            </a:pPr>
            <a:r>
              <a:rPr lang="en-GB" dirty="0"/>
              <a:t>The relative clause can go at the end of a sentence or in the middle. It will always start with a relative pronoun.</a:t>
            </a:r>
          </a:p>
          <a:p>
            <a:pPr marL="0" indent="0">
              <a:buNone/>
            </a:pPr>
            <a:endParaRPr lang="en-GB" dirty="0"/>
          </a:p>
          <a:p>
            <a:r>
              <a:rPr lang="en-GB" dirty="0"/>
              <a:t>The boy, </a:t>
            </a:r>
            <a:r>
              <a:rPr lang="en-GB" dirty="0">
                <a:highlight>
                  <a:srgbClr val="FFFF00"/>
                </a:highlight>
              </a:rPr>
              <a:t>who lives next door</a:t>
            </a:r>
            <a:r>
              <a:rPr lang="en-GB" dirty="0"/>
              <a:t>, was walking down the street.</a:t>
            </a:r>
          </a:p>
          <a:p>
            <a:r>
              <a:rPr lang="en-GB" dirty="0"/>
              <a:t>I won’t stand by the man </a:t>
            </a:r>
            <a:r>
              <a:rPr lang="en-GB" dirty="0">
                <a:highlight>
                  <a:srgbClr val="FFFF00"/>
                </a:highlight>
              </a:rPr>
              <a:t>who smells of slime</a:t>
            </a:r>
            <a:r>
              <a:rPr lang="en-GB" dirty="0"/>
              <a:t>.</a:t>
            </a:r>
          </a:p>
          <a:p>
            <a:endParaRPr lang="en-GB" dirty="0"/>
          </a:p>
          <a:p>
            <a:pPr marL="0" indent="0">
              <a:buNone/>
            </a:pPr>
            <a:endParaRPr lang="en-GB" dirty="0"/>
          </a:p>
        </p:txBody>
      </p:sp>
    </p:spTree>
    <p:extLst>
      <p:ext uri="{BB962C8B-B14F-4D97-AF65-F5344CB8AC3E}">
        <p14:creationId xmlns:p14="http://schemas.microsoft.com/office/powerpoint/2010/main" val="1006673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FE589-3149-4570-8D53-E02A5B3C005A}"/>
              </a:ext>
            </a:extLst>
          </p:cNvPr>
          <p:cNvSpPr>
            <a:spLocks noGrp="1"/>
          </p:cNvSpPr>
          <p:nvPr>
            <p:ph type="title"/>
          </p:nvPr>
        </p:nvSpPr>
        <p:spPr>
          <a:xfrm>
            <a:off x="838200" y="365125"/>
            <a:ext cx="10515600" cy="1983792"/>
          </a:xfrm>
        </p:spPr>
        <p:txBody>
          <a:bodyPr>
            <a:normAutofit fontScale="90000"/>
          </a:bodyPr>
          <a:lstStyle/>
          <a:p>
            <a:r>
              <a:rPr lang="en-GB" dirty="0"/>
              <a:t>TASK: Use the relative pronouns to create your own sentences. </a:t>
            </a:r>
            <a:br>
              <a:rPr lang="en-GB" dirty="0"/>
            </a:br>
            <a:r>
              <a:rPr lang="en-GB" dirty="0"/>
              <a:t>who, which, that, whose, whose, when </a:t>
            </a:r>
          </a:p>
        </p:txBody>
      </p:sp>
      <p:sp>
        <p:nvSpPr>
          <p:cNvPr id="3" name="Content Placeholder 2">
            <a:extLst>
              <a:ext uri="{FF2B5EF4-FFF2-40B4-BE49-F238E27FC236}">
                <a16:creationId xmlns:a16="http://schemas.microsoft.com/office/drawing/2014/main" id="{475A7382-0B9E-4773-AB86-2D64BE5C64D1}"/>
              </a:ext>
            </a:extLst>
          </p:cNvPr>
          <p:cNvSpPr>
            <a:spLocks noGrp="1"/>
          </p:cNvSpPr>
          <p:nvPr>
            <p:ph idx="1"/>
          </p:nvPr>
        </p:nvSpPr>
        <p:spPr>
          <a:xfrm>
            <a:off x="838200" y="2541863"/>
            <a:ext cx="10515600" cy="3635099"/>
          </a:xfrm>
        </p:spPr>
        <p:txBody>
          <a:bodyPr/>
          <a:lstStyle/>
          <a:p>
            <a:pPr marL="0" indent="0">
              <a:buNone/>
            </a:pPr>
            <a:r>
              <a:rPr lang="en-GB" dirty="0"/>
              <a:t>Use these examples to help.</a:t>
            </a:r>
          </a:p>
          <a:p>
            <a:r>
              <a:rPr lang="en-GB" dirty="0"/>
              <a:t>Paula, </a:t>
            </a:r>
            <a:r>
              <a:rPr lang="en-GB" dirty="0">
                <a:highlight>
                  <a:srgbClr val="FFFF00"/>
                </a:highlight>
              </a:rPr>
              <a:t>who is my big sister, </a:t>
            </a:r>
            <a:r>
              <a:rPr lang="en-GB" dirty="0"/>
              <a:t>gave me her pen to use at school.</a:t>
            </a:r>
          </a:p>
          <a:p>
            <a:r>
              <a:rPr lang="en-GB" dirty="0"/>
              <a:t>Paris, </a:t>
            </a:r>
            <a:r>
              <a:rPr lang="en-GB" dirty="0">
                <a:highlight>
                  <a:srgbClr val="FFFF00"/>
                </a:highlight>
              </a:rPr>
              <a:t>where we first met, </a:t>
            </a:r>
            <a:r>
              <a:rPr lang="en-GB" dirty="0"/>
              <a:t>is a beautiful city to visit.</a:t>
            </a:r>
          </a:p>
          <a:p>
            <a:r>
              <a:rPr lang="en-GB" dirty="0"/>
              <a:t>On Saturday, </a:t>
            </a:r>
            <a:r>
              <a:rPr lang="en-GB" dirty="0">
                <a:highlight>
                  <a:srgbClr val="FFFF00"/>
                </a:highlight>
              </a:rPr>
              <a:t>when it is dark</a:t>
            </a:r>
            <a:r>
              <a:rPr lang="en-GB" dirty="0"/>
              <a:t>, we will the Christmas lights being turned on.</a:t>
            </a:r>
          </a:p>
          <a:p>
            <a:endParaRPr lang="en-GB" dirty="0"/>
          </a:p>
          <a:p>
            <a:endParaRPr lang="en-GB" dirty="0"/>
          </a:p>
        </p:txBody>
      </p:sp>
    </p:spTree>
    <p:extLst>
      <p:ext uri="{BB962C8B-B14F-4D97-AF65-F5344CB8AC3E}">
        <p14:creationId xmlns:p14="http://schemas.microsoft.com/office/powerpoint/2010/main" val="2246625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7A09-7126-488A-9C93-DD7BA89FDA4B}"/>
              </a:ext>
            </a:extLst>
          </p:cNvPr>
          <p:cNvSpPr>
            <a:spLocks noGrp="1"/>
          </p:cNvSpPr>
          <p:nvPr>
            <p:ph type="title"/>
          </p:nvPr>
        </p:nvSpPr>
        <p:spPr/>
        <p:txBody>
          <a:bodyPr/>
          <a:lstStyle/>
          <a:p>
            <a:r>
              <a:rPr lang="en-US" dirty="0"/>
              <a:t>LO- to be able to research a topic.</a:t>
            </a:r>
            <a:endParaRPr lang="en-GB" dirty="0"/>
          </a:p>
        </p:txBody>
      </p:sp>
      <p:sp>
        <p:nvSpPr>
          <p:cNvPr id="3" name="Content Placeholder 2">
            <a:extLst>
              <a:ext uri="{FF2B5EF4-FFF2-40B4-BE49-F238E27FC236}">
                <a16:creationId xmlns:a16="http://schemas.microsoft.com/office/drawing/2014/main" id="{62A5988D-EAF8-44C3-9359-6DE844C46172}"/>
              </a:ext>
            </a:extLst>
          </p:cNvPr>
          <p:cNvSpPr>
            <a:spLocks noGrp="1"/>
          </p:cNvSpPr>
          <p:nvPr>
            <p:ph idx="1"/>
          </p:nvPr>
        </p:nvSpPr>
        <p:spPr/>
        <p:txBody>
          <a:bodyPr>
            <a:normAutofit/>
          </a:bodyPr>
          <a:lstStyle/>
          <a:p>
            <a:pPr marL="0" indent="0">
              <a:buNone/>
            </a:pPr>
            <a:r>
              <a:rPr lang="en-US" dirty="0"/>
              <a:t>SUCCESS CRITERIA:</a:t>
            </a:r>
          </a:p>
          <a:p>
            <a:pPr marL="0" indent="0">
              <a:buNone/>
            </a:pPr>
            <a:r>
              <a:rPr lang="en-US" dirty="0"/>
              <a:t>1)	I can read information carefully.</a:t>
            </a:r>
          </a:p>
          <a:p>
            <a:pPr marL="0" indent="0">
              <a:buNone/>
            </a:pPr>
            <a:r>
              <a:rPr lang="en-US" dirty="0"/>
              <a:t>2)	I can select important facts and record them.</a:t>
            </a:r>
          </a:p>
          <a:p>
            <a:pPr marL="0" indent="0">
              <a:buNone/>
            </a:pPr>
            <a:r>
              <a:rPr lang="en-US" dirty="0"/>
              <a:t>3)	I can watch a video clip and record key facts.</a:t>
            </a:r>
          </a:p>
          <a:p>
            <a:pPr marL="0" indent="0">
              <a:buNone/>
            </a:pPr>
            <a:r>
              <a:rPr lang="en-US" dirty="0"/>
              <a:t>4)	I can read back over my notes and make sure that they make sense.</a:t>
            </a:r>
          </a:p>
          <a:p>
            <a:pPr marL="0" indent="0">
              <a:buNone/>
            </a:pPr>
            <a:r>
              <a:rPr lang="en-US" dirty="0"/>
              <a:t>EXTENSION:</a:t>
            </a:r>
          </a:p>
          <a:p>
            <a:pPr marL="0" indent="0">
              <a:buNone/>
            </a:pPr>
            <a:r>
              <a:rPr lang="en-US" dirty="0"/>
              <a:t>5)	I can add extra info of my own to my notes.</a:t>
            </a:r>
          </a:p>
          <a:p>
            <a:pPr marL="0" indent="0">
              <a:buNone/>
            </a:pPr>
            <a:r>
              <a:rPr lang="en-US" dirty="0"/>
              <a:t>CHALLENGE: I can ensure that my writing is legible so that I read my notes.</a:t>
            </a:r>
          </a:p>
          <a:p>
            <a:endParaRPr lang="en-GB" dirty="0"/>
          </a:p>
        </p:txBody>
      </p:sp>
    </p:spTree>
    <p:extLst>
      <p:ext uri="{BB962C8B-B14F-4D97-AF65-F5344CB8AC3E}">
        <p14:creationId xmlns:p14="http://schemas.microsoft.com/office/powerpoint/2010/main" val="983172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Sassoon Joined ENG" pitchFamily="50" charset="0"/>
              </a:rPr>
              <a:t>Recap</a:t>
            </a:r>
            <a:br>
              <a:rPr lang="en-US" dirty="0">
                <a:latin typeface="Sassoon Joined ENG" pitchFamily="50" charset="0"/>
              </a:rPr>
            </a:br>
            <a:r>
              <a:rPr lang="en-US" dirty="0">
                <a:latin typeface="Sassoon Joined ENG" pitchFamily="50" charset="0"/>
              </a:rPr>
              <a:t>  </a:t>
            </a:r>
            <a:endParaRPr lang="en-GB" dirty="0">
              <a:latin typeface="Sassoon Joined ENG" pitchFamily="50" charset="0"/>
            </a:endParaRPr>
          </a:p>
        </p:txBody>
      </p:sp>
      <p:sp>
        <p:nvSpPr>
          <p:cNvPr id="3" name="Content Placeholder 2"/>
          <p:cNvSpPr>
            <a:spLocks noGrp="1"/>
          </p:cNvSpPr>
          <p:nvPr>
            <p:ph idx="1"/>
          </p:nvPr>
        </p:nvSpPr>
        <p:spPr>
          <a:xfrm>
            <a:off x="1132513" y="1686187"/>
            <a:ext cx="7424257" cy="4193405"/>
          </a:xfrm>
        </p:spPr>
        <p:txBody>
          <a:bodyPr>
            <a:normAutofit lnSpcReduction="10000"/>
          </a:bodyPr>
          <a:lstStyle/>
          <a:p>
            <a:pPr marL="0" indent="0">
              <a:buNone/>
            </a:pPr>
            <a:endParaRPr lang="en-GB" sz="3200" dirty="0">
              <a:solidFill>
                <a:schemeClr val="tx1"/>
              </a:solidFill>
              <a:latin typeface="Sassoon Joined ENG"/>
            </a:endParaRPr>
          </a:p>
          <a:p>
            <a:pPr marL="0" indent="0">
              <a:buNone/>
            </a:pPr>
            <a:r>
              <a:rPr lang="en-GB" sz="3200" dirty="0">
                <a:solidFill>
                  <a:schemeClr val="tx1"/>
                </a:solidFill>
                <a:latin typeface="Sassoon Joined ENG"/>
              </a:rPr>
              <a:t>Why was rationing enforced in the Second World War? </a:t>
            </a:r>
          </a:p>
          <a:p>
            <a:pPr marL="0" indent="0">
              <a:buNone/>
            </a:pPr>
            <a:endParaRPr lang="en-GB" sz="3200" dirty="0">
              <a:solidFill>
                <a:schemeClr val="tx1"/>
              </a:solidFill>
              <a:latin typeface="Sassoon Joined ENG"/>
            </a:endParaRPr>
          </a:p>
          <a:p>
            <a:pPr marL="0" indent="0">
              <a:buNone/>
            </a:pPr>
            <a:r>
              <a:rPr lang="en-GB" sz="3200" dirty="0">
                <a:solidFill>
                  <a:schemeClr val="tx1"/>
                </a:solidFill>
                <a:latin typeface="Sassoon Joined ENG"/>
              </a:rPr>
              <a:t>What did this mean for families?</a:t>
            </a:r>
          </a:p>
          <a:p>
            <a:pPr marL="0" indent="0">
              <a:buNone/>
            </a:pPr>
            <a:endParaRPr lang="en-GB" sz="3200" dirty="0">
              <a:solidFill>
                <a:schemeClr val="tx1"/>
              </a:solidFill>
              <a:latin typeface="Sassoon Joined ENG"/>
            </a:endParaRPr>
          </a:p>
          <a:p>
            <a:pPr marL="0" indent="0">
              <a:buNone/>
            </a:pPr>
            <a:r>
              <a:rPr lang="en-GB" sz="3200" dirty="0">
                <a:solidFill>
                  <a:schemeClr val="tx1"/>
                </a:solidFill>
                <a:latin typeface="Sassoon Joined ENG"/>
              </a:rPr>
              <a:t>What happened as a result of rationing? </a:t>
            </a:r>
          </a:p>
          <a:p>
            <a:pPr marL="0" indent="0">
              <a:buNone/>
            </a:pPr>
            <a:endParaRPr lang="en-GB" sz="3200" dirty="0">
              <a:solidFill>
                <a:schemeClr val="tx1"/>
              </a:solidFill>
              <a:latin typeface="Sassoon Joined ENG"/>
            </a:endParaRPr>
          </a:p>
        </p:txBody>
      </p:sp>
      <p:pic>
        <p:nvPicPr>
          <p:cNvPr id="5" name="Picture 4">
            <a:extLst>
              <a:ext uri="{FF2B5EF4-FFF2-40B4-BE49-F238E27FC236}">
                <a16:creationId xmlns:a16="http://schemas.microsoft.com/office/drawing/2014/main" id="{AAD5D95A-94FB-486A-BED1-77C717D07032}"/>
              </a:ext>
            </a:extLst>
          </p:cNvPr>
          <p:cNvPicPr>
            <a:picLocks noChangeAspect="1"/>
          </p:cNvPicPr>
          <p:nvPr/>
        </p:nvPicPr>
        <p:blipFill>
          <a:blip r:embed="rId2"/>
          <a:stretch>
            <a:fillRect/>
          </a:stretch>
        </p:blipFill>
        <p:spPr>
          <a:xfrm>
            <a:off x="9581842" y="107894"/>
            <a:ext cx="2212815" cy="2212815"/>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968C73FC-2375-479B-9292-E73E9841F87D}"/>
              </a:ext>
            </a:extLst>
          </p:cNvPr>
          <p:cNvPicPr>
            <a:picLocks noChangeAspect="1"/>
          </p:cNvPicPr>
          <p:nvPr/>
        </p:nvPicPr>
        <p:blipFill>
          <a:blip r:embed="rId3"/>
          <a:stretch>
            <a:fillRect/>
          </a:stretch>
        </p:blipFill>
        <p:spPr>
          <a:xfrm>
            <a:off x="8202007" y="3160622"/>
            <a:ext cx="3712786" cy="3645724"/>
          </a:xfrm>
          <a:prstGeom prst="rect">
            <a:avLst/>
          </a:prstGeom>
        </p:spPr>
      </p:pic>
      <p:pic>
        <p:nvPicPr>
          <p:cNvPr id="6" name="Picture 5">
            <a:extLst>
              <a:ext uri="{FF2B5EF4-FFF2-40B4-BE49-F238E27FC236}">
                <a16:creationId xmlns:a16="http://schemas.microsoft.com/office/drawing/2014/main" id="{BD169612-7251-44AF-9827-34DB15AA6F68}"/>
              </a:ext>
            </a:extLst>
          </p:cNvPr>
          <p:cNvPicPr>
            <a:picLocks noChangeAspect="1"/>
          </p:cNvPicPr>
          <p:nvPr/>
        </p:nvPicPr>
        <p:blipFill>
          <a:blip r:embed="rId4"/>
          <a:stretch>
            <a:fillRect/>
          </a:stretch>
        </p:blipFill>
        <p:spPr>
          <a:xfrm>
            <a:off x="7889283" y="230744"/>
            <a:ext cx="1334973" cy="1928294"/>
          </a:xfrm>
          <a:prstGeom prst="rect">
            <a:avLst/>
          </a:prstGeom>
        </p:spPr>
      </p:pic>
    </p:spTree>
    <p:extLst>
      <p:ext uri="{BB962C8B-B14F-4D97-AF65-F5344CB8AC3E}">
        <p14:creationId xmlns:p14="http://schemas.microsoft.com/office/powerpoint/2010/main" val="247298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assoon Joined ENG" pitchFamily="50" charset="0"/>
              </a:rPr>
              <a:t>Vocabulary</a:t>
            </a:r>
            <a:endParaRPr lang="en-GB" dirty="0">
              <a:latin typeface="Sassoon Joined ENG" pitchFamily="50" charset="0"/>
            </a:endParaRPr>
          </a:p>
        </p:txBody>
      </p:sp>
      <p:sp>
        <p:nvSpPr>
          <p:cNvPr id="3" name="Content Placeholder 2"/>
          <p:cNvSpPr>
            <a:spLocks noGrp="1"/>
          </p:cNvSpPr>
          <p:nvPr>
            <p:ph idx="1"/>
          </p:nvPr>
        </p:nvSpPr>
        <p:spPr>
          <a:xfrm>
            <a:off x="1251677" y="1469163"/>
            <a:ext cx="10811691" cy="4906469"/>
          </a:xfrm>
        </p:spPr>
        <p:txBody>
          <a:bodyPr>
            <a:normAutofit/>
          </a:bodyPr>
          <a:lstStyle/>
          <a:p>
            <a:pPr marL="0" lvl="0" indent="0">
              <a:buNone/>
            </a:pPr>
            <a:r>
              <a:rPr lang="en-GB" u="sng" dirty="0">
                <a:solidFill>
                  <a:schemeClr val="tx1"/>
                </a:solidFill>
                <a:latin typeface="Sassoon Joined ENG" pitchFamily="50" charset="0"/>
              </a:rPr>
              <a:t>Recap Vocabulary:</a:t>
            </a:r>
          </a:p>
          <a:p>
            <a:pPr marL="0" lvl="0" indent="0">
              <a:buNone/>
            </a:pPr>
            <a:r>
              <a:rPr lang="en-GB" dirty="0">
                <a:solidFill>
                  <a:schemeClr val="tx1"/>
                </a:solidFill>
                <a:latin typeface="Sassoon Joined ENG" pitchFamily="50" charset="0"/>
              </a:rPr>
              <a:t>Shortage </a:t>
            </a:r>
          </a:p>
          <a:p>
            <a:pPr marL="0" lvl="0" indent="0">
              <a:buNone/>
            </a:pPr>
            <a:r>
              <a:rPr lang="en-GB" dirty="0">
                <a:solidFill>
                  <a:schemeClr val="tx1"/>
                </a:solidFill>
                <a:latin typeface="Sassoon Joined ENG" pitchFamily="50" charset="0"/>
              </a:rPr>
              <a:t>Import</a:t>
            </a:r>
          </a:p>
          <a:p>
            <a:pPr marL="0" lvl="0" indent="0">
              <a:buNone/>
            </a:pPr>
            <a:r>
              <a:rPr lang="en-GB" dirty="0">
                <a:solidFill>
                  <a:schemeClr val="tx1"/>
                </a:solidFill>
                <a:latin typeface="Sassoon Joined ENG" pitchFamily="50" charset="0"/>
              </a:rPr>
              <a:t>Rationing</a:t>
            </a:r>
          </a:p>
          <a:p>
            <a:pPr marL="0" lvl="0" indent="0">
              <a:buNone/>
            </a:pPr>
            <a:r>
              <a:rPr lang="en-GB" dirty="0">
                <a:solidFill>
                  <a:schemeClr val="tx1"/>
                </a:solidFill>
                <a:latin typeface="Sassoon Joined ENG" pitchFamily="50" charset="0"/>
              </a:rPr>
              <a:t>allotment</a:t>
            </a:r>
          </a:p>
          <a:p>
            <a:pPr marL="0" lvl="0" indent="0">
              <a:buNone/>
            </a:pPr>
            <a:endParaRPr lang="en-GB" u="sng" dirty="0">
              <a:solidFill>
                <a:schemeClr val="tx1"/>
              </a:solidFill>
              <a:latin typeface="Sassoon Joined ENG" pitchFamily="50" charset="0"/>
            </a:endParaRPr>
          </a:p>
          <a:p>
            <a:pPr marL="0" indent="0">
              <a:buNone/>
            </a:pPr>
            <a:r>
              <a:rPr lang="en-GB" u="sng" dirty="0">
                <a:solidFill>
                  <a:schemeClr val="tx1"/>
                </a:solidFill>
                <a:latin typeface="Sassoon Joined ENG" pitchFamily="50" charset="0"/>
              </a:rPr>
              <a:t>New Vocabulary:</a:t>
            </a:r>
          </a:p>
          <a:p>
            <a:pPr marL="0" indent="0">
              <a:buNone/>
            </a:pPr>
            <a:r>
              <a:rPr lang="en-GB" dirty="0">
                <a:solidFill>
                  <a:schemeClr val="tx1"/>
                </a:solidFill>
                <a:latin typeface="Sassoon Joined ENG" pitchFamily="50" charset="0"/>
              </a:rPr>
              <a:t>Fortifications</a:t>
            </a:r>
          </a:p>
          <a:p>
            <a:pPr marL="0" indent="0">
              <a:buNone/>
            </a:pPr>
            <a:r>
              <a:rPr lang="en-GB" dirty="0">
                <a:solidFill>
                  <a:schemeClr val="tx1"/>
                </a:solidFill>
                <a:latin typeface="Sassoon Joined ENG" pitchFamily="50" charset="0"/>
              </a:rPr>
              <a:t>Liberate </a:t>
            </a:r>
          </a:p>
          <a:p>
            <a:pPr marL="0" indent="0">
              <a:buNone/>
            </a:pPr>
            <a:endParaRPr lang="en-GB" u="sng" dirty="0">
              <a:solidFill>
                <a:schemeClr val="tx1"/>
              </a:solidFill>
              <a:latin typeface="Sassoon Joined ENG" pitchFamily="50" charset="0"/>
            </a:endParaRPr>
          </a:p>
        </p:txBody>
      </p:sp>
    </p:spTree>
    <p:extLst>
      <p:ext uri="{BB962C8B-B14F-4D97-AF65-F5344CB8AC3E}">
        <p14:creationId xmlns:p14="http://schemas.microsoft.com/office/powerpoint/2010/main" val="32338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Sassoon Joined ENG" pitchFamily="50" charset="0"/>
              </a:rPr>
              <a:t>Vocabulary</a:t>
            </a:r>
            <a:endParaRPr lang="en-GB" dirty="0">
              <a:latin typeface="Sassoon Joined ENG" pitchFamily="50" charset="0"/>
            </a:endParaRPr>
          </a:p>
        </p:txBody>
      </p:sp>
      <p:sp>
        <p:nvSpPr>
          <p:cNvPr id="3" name="Content Placeholder 2"/>
          <p:cNvSpPr>
            <a:spLocks noGrp="1"/>
          </p:cNvSpPr>
          <p:nvPr>
            <p:ph idx="1"/>
          </p:nvPr>
        </p:nvSpPr>
        <p:spPr>
          <a:xfrm>
            <a:off x="1058779" y="1110308"/>
            <a:ext cx="10371221" cy="6236975"/>
          </a:xfrm>
        </p:spPr>
        <p:txBody>
          <a:bodyPr>
            <a:normAutofit fontScale="85000" lnSpcReduction="20000"/>
          </a:bodyPr>
          <a:lstStyle/>
          <a:p>
            <a:pPr marL="0" lvl="0" indent="0">
              <a:buNone/>
            </a:pPr>
            <a:r>
              <a:rPr lang="en-GB" sz="2900" u="sng" dirty="0">
                <a:solidFill>
                  <a:schemeClr val="tx1"/>
                </a:solidFill>
                <a:latin typeface="Sassoon Joined ENG"/>
              </a:rPr>
              <a:t>Recap Vocabulary:</a:t>
            </a:r>
            <a:br>
              <a:rPr lang="en-GB" sz="2900" u="sng" dirty="0">
                <a:solidFill>
                  <a:schemeClr val="tx1"/>
                </a:solidFill>
                <a:latin typeface="Sassoon Joined ENG"/>
              </a:rPr>
            </a:br>
            <a:r>
              <a:rPr lang="en-GB" sz="2900" dirty="0">
                <a:solidFill>
                  <a:schemeClr val="tx1"/>
                </a:solidFill>
                <a:latin typeface="Sassoon Joined ENG"/>
              </a:rPr>
              <a:t>Shortage - a state or situation in which something needed cannot be obtained in sufficient amounts.</a:t>
            </a:r>
          </a:p>
          <a:p>
            <a:pPr marL="0" lvl="0" indent="0">
              <a:buNone/>
            </a:pPr>
            <a:r>
              <a:rPr lang="en-GB" sz="2900" dirty="0">
                <a:solidFill>
                  <a:schemeClr val="tx1"/>
                </a:solidFill>
                <a:latin typeface="Sassoon Joined ENG"/>
              </a:rPr>
              <a:t>Import - bring (goods or services) into a country from abroad for sale.</a:t>
            </a:r>
          </a:p>
          <a:p>
            <a:pPr marL="0" lvl="0" indent="0">
              <a:buNone/>
            </a:pPr>
            <a:r>
              <a:rPr lang="en-GB" sz="2900" dirty="0">
                <a:solidFill>
                  <a:schemeClr val="tx1"/>
                </a:solidFill>
                <a:latin typeface="Sassoon Joined ENG"/>
              </a:rPr>
              <a:t>Ration - allow each person to have only a fixed amount of (a particular commodity).</a:t>
            </a:r>
          </a:p>
          <a:p>
            <a:pPr marL="0" lvl="0" indent="0">
              <a:buNone/>
            </a:pPr>
            <a:r>
              <a:rPr lang="en-GB" sz="2900" dirty="0">
                <a:solidFill>
                  <a:schemeClr val="tx1"/>
                </a:solidFill>
                <a:latin typeface="Sassoon Joined ENG"/>
              </a:rPr>
              <a:t>Allotment - a plot of land rented by an individual for growing vegetables or flowers.</a:t>
            </a:r>
          </a:p>
          <a:p>
            <a:pPr marL="0" lvl="0" indent="0">
              <a:buNone/>
            </a:pPr>
            <a:endParaRPr lang="en-GB" sz="2900" u="sng" dirty="0">
              <a:solidFill>
                <a:schemeClr val="tx1"/>
              </a:solidFill>
              <a:latin typeface="Sassoon Joined ENG"/>
            </a:endParaRPr>
          </a:p>
          <a:p>
            <a:pPr marL="0" indent="0">
              <a:buNone/>
            </a:pPr>
            <a:r>
              <a:rPr lang="en-GB" sz="2900" u="sng" dirty="0">
                <a:solidFill>
                  <a:schemeClr val="tx1"/>
                </a:solidFill>
                <a:latin typeface="Sassoon Joined ENG"/>
              </a:rPr>
              <a:t>New Vocabulary:</a:t>
            </a:r>
          </a:p>
          <a:p>
            <a:pPr marL="0" indent="0">
              <a:buNone/>
            </a:pPr>
            <a:r>
              <a:rPr lang="en-GB" sz="2900" dirty="0">
                <a:solidFill>
                  <a:schemeClr val="tx1"/>
                </a:solidFill>
                <a:latin typeface="Sassoon Joined ENG"/>
              </a:rPr>
              <a:t>Fortifications - a defensive wall or other reinforcement built to strengthen a place against attack.</a:t>
            </a:r>
          </a:p>
          <a:p>
            <a:pPr marL="0" indent="0">
              <a:buNone/>
            </a:pPr>
            <a:r>
              <a:rPr lang="en-GB" sz="2900" dirty="0">
                <a:solidFill>
                  <a:schemeClr val="tx1"/>
                </a:solidFill>
                <a:latin typeface="Sassoon Joined ENG"/>
              </a:rPr>
              <a:t>Liberate - free (a country, city, or people) from enemy occupation.</a:t>
            </a:r>
          </a:p>
          <a:p>
            <a:pPr marL="0" indent="0">
              <a:buNone/>
            </a:pPr>
            <a:br>
              <a:rPr lang="en-GB" sz="2900" u="sng" dirty="0">
                <a:solidFill>
                  <a:schemeClr val="tx1"/>
                </a:solidFill>
                <a:latin typeface="Sassoon Joined ENG"/>
              </a:rPr>
            </a:br>
            <a:endParaRPr lang="en-GB" sz="2900" dirty="0">
              <a:latin typeface="Sassoon Joined ENG"/>
            </a:endParaRPr>
          </a:p>
        </p:txBody>
      </p:sp>
    </p:spTree>
    <p:extLst>
      <p:ext uri="{BB962C8B-B14F-4D97-AF65-F5344CB8AC3E}">
        <p14:creationId xmlns:p14="http://schemas.microsoft.com/office/powerpoint/2010/main" val="26596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9D115C-2212-4926-80F6-A9CCE6FF4CCC}"/>
              </a:ext>
            </a:extLst>
          </p:cNvPr>
          <p:cNvSpPr/>
          <p:nvPr/>
        </p:nvSpPr>
        <p:spPr>
          <a:xfrm>
            <a:off x="8897925" y="124326"/>
            <a:ext cx="2846595" cy="4275221"/>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4987748-6DEB-42B5-9F2A-B16859053BCA}"/>
              </a:ext>
            </a:extLst>
          </p:cNvPr>
          <p:cNvSpPr>
            <a:spLocks noGrp="1"/>
          </p:cNvSpPr>
          <p:nvPr>
            <p:ph type="title"/>
          </p:nvPr>
        </p:nvSpPr>
        <p:spPr>
          <a:xfrm>
            <a:off x="1082841" y="229641"/>
            <a:ext cx="10178322" cy="1492132"/>
          </a:xfrm>
        </p:spPr>
        <p:txBody>
          <a:bodyPr/>
          <a:lstStyle/>
          <a:p>
            <a:r>
              <a:rPr lang="en-GB" dirty="0">
                <a:latin typeface="Sassoon Infant Rg"/>
              </a:rPr>
              <a:t>Everybody Reads!</a:t>
            </a:r>
          </a:p>
        </p:txBody>
      </p:sp>
      <p:sp>
        <p:nvSpPr>
          <p:cNvPr id="3" name="TextBox 2">
            <a:extLst>
              <a:ext uri="{FF2B5EF4-FFF2-40B4-BE49-F238E27FC236}">
                <a16:creationId xmlns:a16="http://schemas.microsoft.com/office/drawing/2014/main" id="{9E8BCD82-F9CC-432E-9C60-287DB01E65C9}"/>
              </a:ext>
            </a:extLst>
          </p:cNvPr>
          <p:cNvSpPr txBox="1"/>
          <p:nvPr/>
        </p:nvSpPr>
        <p:spPr>
          <a:xfrm>
            <a:off x="8884783" y="213770"/>
            <a:ext cx="2859737" cy="11449288"/>
          </a:xfrm>
          <a:prstGeom prst="rect">
            <a:avLst/>
          </a:prstGeom>
          <a:noFill/>
        </p:spPr>
        <p:txBody>
          <a:bodyPr wrap="square" rtlCol="0">
            <a:spAutoFit/>
          </a:bodyPr>
          <a:lstStyle/>
          <a:p>
            <a:r>
              <a:rPr lang="en-GB" dirty="0">
                <a:latin typeface="Sassoon Infant Rg"/>
              </a:rPr>
              <a:t>Quiz!</a:t>
            </a:r>
          </a:p>
          <a:p>
            <a:pPr marL="342900" indent="-342900">
              <a:buAutoNum type="arabicPeriod"/>
            </a:pPr>
            <a:r>
              <a:rPr lang="en-GB" dirty="0">
                <a:latin typeface="Sassoon Infant Rg"/>
              </a:rPr>
              <a:t>What is the Battle of Normandy more commonly known as?</a:t>
            </a:r>
          </a:p>
          <a:p>
            <a:pPr marL="342900" indent="-342900">
              <a:buAutoNum type="arabicPeriod"/>
            </a:pPr>
            <a:endParaRPr lang="en-GB" dirty="0">
              <a:latin typeface="Sassoon Infant Rg"/>
            </a:endParaRPr>
          </a:p>
          <a:p>
            <a:pPr marL="342900" indent="-342900">
              <a:buAutoNum type="arabicPeriod"/>
            </a:pPr>
            <a:r>
              <a:rPr lang="en-GB" dirty="0">
                <a:latin typeface="Sassoon Infant Rg"/>
              </a:rPr>
              <a:t>What were the Allies trying to achieve?</a:t>
            </a:r>
          </a:p>
          <a:p>
            <a:pPr marL="342900" indent="-342900">
              <a:buAutoNum type="arabicPeriod"/>
            </a:pPr>
            <a:endParaRPr lang="en-GB" dirty="0">
              <a:latin typeface="Sassoon Infant Rg"/>
            </a:endParaRPr>
          </a:p>
          <a:p>
            <a:pPr marL="342900" indent="-342900">
              <a:buAutoNum type="arabicPeriod"/>
            </a:pPr>
            <a:r>
              <a:rPr lang="en-GB" dirty="0">
                <a:latin typeface="Sassoon Infant Rg"/>
              </a:rPr>
              <a:t>Why was D-day classed as a turning point in WW2?</a:t>
            </a:r>
          </a:p>
          <a:p>
            <a:pPr marL="342900" indent="-342900">
              <a:buAutoNum type="arabicPeriod"/>
            </a:pPr>
            <a:endParaRPr lang="en-GB" dirty="0">
              <a:latin typeface="Sassoon Infant Rg"/>
            </a:endParaRPr>
          </a:p>
          <a:p>
            <a:pPr marL="342900" indent="-342900">
              <a:buAutoNum type="arabicPeriod"/>
            </a:pPr>
            <a:r>
              <a:rPr lang="en-GB" dirty="0">
                <a:latin typeface="Sassoon Infant Rg"/>
              </a:rPr>
              <a:t>Who were the Axis powers?</a:t>
            </a:r>
          </a:p>
          <a:p>
            <a:pPr marL="342900" indent="-342900">
              <a:buAutoNum type="arabicPeriod"/>
            </a:pPr>
            <a:endParaRPr lang="en-GB" dirty="0">
              <a:latin typeface="Sassoon Infant Rg"/>
            </a:endParaRPr>
          </a:p>
          <a:p>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pPr marL="342900" indent="-342900">
              <a:buAutoNum type="arabicPeriod"/>
            </a:pPr>
            <a:endParaRPr lang="en-GB" dirty="0">
              <a:latin typeface="Sassoon Infant Rg"/>
            </a:endParaRPr>
          </a:p>
          <a:p>
            <a:endParaRPr lang="en-GB" dirty="0">
              <a:latin typeface="Sassoon Infant Rg"/>
            </a:endParaRPr>
          </a:p>
          <a:p>
            <a:pPr marL="342900" indent="-342900">
              <a:buAutoNum type="arabicPeriod"/>
            </a:pPr>
            <a:endParaRPr lang="en-GB" dirty="0">
              <a:latin typeface="Sassoon Infant Rg"/>
            </a:endParaRPr>
          </a:p>
          <a:p>
            <a:endParaRPr lang="en-GB" dirty="0">
              <a:latin typeface="Sassoon Infant Rg"/>
            </a:endParaRPr>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pPr marL="342900" indent="-342900">
              <a:buAutoNum type="arabicPeriod"/>
            </a:pPr>
            <a:endParaRPr lang="en-GB" dirty="0"/>
          </a:p>
          <a:p>
            <a:endParaRPr lang="en-GB" dirty="0"/>
          </a:p>
          <a:p>
            <a:pPr marL="342900" indent="-342900">
              <a:buAutoNum type="arabicPeriod"/>
            </a:pPr>
            <a:endParaRPr lang="en-GB" dirty="0"/>
          </a:p>
          <a:p>
            <a:pPr marL="342900" indent="-342900">
              <a:buAutoNum type="arabicPeriod"/>
            </a:pPr>
            <a:endParaRPr lang="en-GB" dirty="0"/>
          </a:p>
        </p:txBody>
      </p:sp>
      <p:sp>
        <p:nvSpPr>
          <p:cNvPr id="8" name="Rectangle 7">
            <a:extLst>
              <a:ext uri="{FF2B5EF4-FFF2-40B4-BE49-F238E27FC236}">
                <a16:creationId xmlns:a16="http://schemas.microsoft.com/office/drawing/2014/main" id="{58DB4C02-FB7B-4420-A541-A29598A02DD0}"/>
              </a:ext>
            </a:extLst>
          </p:cNvPr>
          <p:cNvSpPr/>
          <p:nvPr/>
        </p:nvSpPr>
        <p:spPr>
          <a:xfrm>
            <a:off x="842211" y="1137286"/>
            <a:ext cx="7843841" cy="400110"/>
          </a:xfrm>
          <a:prstGeom prst="rect">
            <a:avLst/>
          </a:prstGeom>
        </p:spPr>
        <p:txBody>
          <a:bodyPr wrap="square">
            <a:spAutoFit/>
          </a:bodyPr>
          <a:lstStyle/>
          <a:p>
            <a:endParaRPr lang="en-GB" sz="2000" dirty="0">
              <a:latin typeface="Sassoon Joined ENG"/>
            </a:endParaRPr>
          </a:p>
        </p:txBody>
      </p:sp>
      <p:sp>
        <p:nvSpPr>
          <p:cNvPr id="5" name="Rectangle 4">
            <a:extLst>
              <a:ext uri="{FF2B5EF4-FFF2-40B4-BE49-F238E27FC236}">
                <a16:creationId xmlns:a16="http://schemas.microsoft.com/office/drawing/2014/main" id="{0690B708-2630-49C9-BBDA-F2CBE8D85BE5}"/>
              </a:ext>
            </a:extLst>
          </p:cNvPr>
          <p:cNvSpPr/>
          <p:nvPr/>
        </p:nvSpPr>
        <p:spPr>
          <a:xfrm>
            <a:off x="1082840" y="1290879"/>
            <a:ext cx="7251033" cy="4401205"/>
          </a:xfrm>
          <a:prstGeom prst="rect">
            <a:avLst/>
          </a:prstGeom>
        </p:spPr>
        <p:txBody>
          <a:bodyPr wrap="square">
            <a:spAutoFit/>
          </a:bodyPr>
          <a:lstStyle/>
          <a:p>
            <a:r>
              <a:rPr lang="en-GB" sz="2000" dirty="0">
                <a:latin typeface="Sassoon Joined ENG"/>
              </a:rPr>
              <a:t>D-Day is a military term designating the start of a military operation.</a:t>
            </a:r>
          </a:p>
          <a:p>
            <a:endParaRPr lang="en-GB" sz="2000" dirty="0">
              <a:latin typeface="Sassoon Joined ENG"/>
            </a:endParaRPr>
          </a:p>
          <a:p>
            <a:r>
              <a:rPr lang="en-GB" sz="2000" dirty="0">
                <a:latin typeface="Sassoon Joined ENG"/>
              </a:rPr>
              <a:t>The D-day in modern history refers to what happened on 6th June 1944 - the day on which the Battle of Normandy began.</a:t>
            </a:r>
          </a:p>
          <a:p>
            <a:endParaRPr lang="en-GB" sz="2000" dirty="0">
              <a:latin typeface="Sassoon Joined ENG"/>
            </a:endParaRPr>
          </a:p>
          <a:p>
            <a:r>
              <a:rPr lang="en-GB" sz="2000" dirty="0">
                <a:latin typeface="Sassoon Joined ENG"/>
              </a:rPr>
              <a:t>It was a huge effort involving months of secret preparations. Thousands of Allied troops landed on the beaches of Normandy, in northern France, at the start of the battle to liberate mainland Europe from Nazi occupation.</a:t>
            </a:r>
          </a:p>
          <a:p>
            <a:endParaRPr lang="en-GB" sz="2000" dirty="0">
              <a:latin typeface="Sassoon Joined ENG"/>
            </a:endParaRPr>
          </a:p>
          <a:p>
            <a:r>
              <a:rPr lang="en-GB" sz="2000" dirty="0">
                <a:latin typeface="Sassoon Joined ENG"/>
              </a:rPr>
              <a:t>D-day marked the turning point in World War II when the Allied forces began to win their fight against the Axis powers.</a:t>
            </a:r>
          </a:p>
          <a:p>
            <a:endParaRPr lang="en-GB" sz="2000" dirty="0">
              <a:latin typeface="Sassoon Joined ENG"/>
            </a:endParaRPr>
          </a:p>
          <a:p>
            <a:r>
              <a:rPr lang="en-GB" sz="2000" dirty="0">
                <a:latin typeface="Sassoon Joined ENG"/>
              </a:rPr>
              <a:t>The invasion was code-named Overlord.</a:t>
            </a:r>
          </a:p>
        </p:txBody>
      </p:sp>
    </p:spTree>
    <p:extLst>
      <p:ext uri="{BB962C8B-B14F-4D97-AF65-F5344CB8AC3E}">
        <p14:creationId xmlns:p14="http://schemas.microsoft.com/office/powerpoint/2010/main" val="280850504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2139</TotalTime>
  <Words>1203</Words>
  <Application>Microsoft Office PowerPoint</Application>
  <PresentationFormat>Widescreen</PresentationFormat>
  <Paragraphs>143</Paragraphs>
  <Slides>21</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Gill Sans MT</vt:lpstr>
      <vt:lpstr>Impact</vt:lpstr>
      <vt:lpstr>Sassoon Infant Rg</vt:lpstr>
      <vt:lpstr>Sassoon Joined ENG</vt:lpstr>
      <vt:lpstr>Twinkl</vt:lpstr>
      <vt:lpstr>Twinkl SemiBold</vt:lpstr>
      <vt:lpstr>Badge</vt:lpstr>
      <vt:lpstr>English</vt:lpstr>
      <vt:lpstr>Grammar – Relative clauses</vt:lpstr>
      <vt:lpstr>PowerPoint Presentation</vt:lpstr>
      <vt:lpstr>TASK: Use the relative pronouns to create your own sentences.  who, which, that, whose, whose, when </vt:lpstr>
      <vt:lpstr>LO- to be able to research a topic.</vt:lpstr>
      <vt:lpstr>Recap   </vt:lpstr>
      <vt:lpstr>Vocabulary</vt:lpstr>
      <vt:lpstr>Vocabulary</vt:lpstr>
      <vt:lpstr>Everybody Reads!</vt:lpstr>
      <vt:lpstr>Read through the following slides and record key facts in your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the video clip, take notes</vt:lpstr>
      <vt:lpstr>PowerPoint Presentation</vt:lpstr>
      <vt:lpstr>Update your 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dc:title>
  <dc:creator>Zoe Jones</dc:creator>
  <cp:lastModifiedBy>Chanice Hurley</cp:lastModifiedBy>
  <cp:revision>88</cp:revision>
  <dcterms:created xsi:type="dcterms:W3CDTF">2020-02-23T17:10:33Z</dcterms:created>
  <dcterms:modified xsi:type="dcterms:W3CDTF">2021-11-23T08:20:19Z</dcterms:modified>
</cp:coreProperties>
</file>