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312" r:id="rId8"/>
    <p:sldId id="317" r:id="rId9"/>
    <p:sldId id="295" r:id="rId10"/>
    <p:sldId id="316" r:id="rId11"/>
    <p:sldId id="314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S Mincho" panose="02020609040205080304" pitchFamily="49" charset="-128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Palanquin" panose="020B0604020202020204" charset="0"/>
      <p:regular r:id="rId26"/>
      <p:bold r:id="rId27"/>
    </p:embeddedFont>
    <p:embeddedFont>
      <p:font typeface="Palanquin Dark SemiBold" panose="020B0604020202020204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4AA"/>
    <a:srgbClr val="CC7AE2"/>
    <a:srgbClr val="BE53DB"/>
    <a:srgbClr val="F3E0F8"/>
    <a:srgbClr val="BF5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88" autoAdjust="0"/>
  </p:normalViewPr>
  <p:slideViewPr>
    <p:cSldViewPr snapToGrid="0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99ED-DCBF-443D-BE23-2A84295EB88D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01E05-DB08-4C28-BF09-AE681D68E8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8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u="none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9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1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8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6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55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9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B8E6-B67F-4EFC-A3C5-BB02E4A1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F624-9536-4526-9E46-37E06E01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BD8F-EDA7-496C-B236-D04EDCB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F552-89BE-4385-89F3-4A10B31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419C-1437-416B-B183-F95FE824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1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51B7-D811-436B-B8DB-76A54467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7092C-344B-46D5-A695-1888A0510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33C-E464-4081-872C-4CF14F82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DA7F-52DE-4EC3-B3AC-E02BC215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6AD-A2E2-4368-98DD-EA5DB3EB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8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00188-0615-4E20-90EC-D6F183B4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1763-A88B-4B2A-8862-913DEC71E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88EF-317A-4E5A-B3F2-DB9DEF8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3E8D-B974-478A-B2DA-CB0AE62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5FEC-46C9-450D-9ED0-4BC60A45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1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B2E6-54A0-41A0-9FFA-BCFD7D83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4515-4003-4C9C-B272-92D06A1C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4B43-C9CE-4363-A03B-DD198B2E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FE96-ECE6-4FEF-A9BD-1619B245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6717-EAE9-4E4F-BC85-DF778082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6E90-7C2C-43CA-A788-F2B752E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34339-8064-4F5F-9CB2-3F4BE477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920B-999D-4572-8323-F9A04F68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D174-D636-44FA-B4AF-667C720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B7EE-44C7-4198-B5E7-45B50034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2D07-D4D3-48D6-8075-57FF230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77DB-9DBB-4002-8A41-10B1D73C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DEB4-A4A1-458E-993D-14049DBB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6A3BF-7304-43E5-9A78-DE00AC2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AE6E-65F4-4730-9747-DB4A1FBA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588D-2020-40C3-B11E-C4EA660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8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CE40-354B-4AEF-BA97-D744D98C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7CF7-DACC-4EEC-8643-6F5F1524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E172-B8C3-48EF-B158-F678A23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F2A59-1AF8-4BB8-917F-930E9186F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B6DBE-8825-48A9-B400-3DAF15B9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06FE4-3CA2-4FDC-BB9E-A9058F1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A6F0B-82FD-4D2C-AE4E-C088260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CE329-0C7E-4E6B-B603-4600371F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1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5680-2A71-4EDC-8498-C20FE5A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F8526-1331-4487-8FDD-F5CD36C9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D25FC-63E1-4813-8392-917D6143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5D6D-CD8D-471E-AEF3-56FBF7F4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D0135-9252-4C24-B5A1-57003563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E995-676C-4F46-A7CC-3E65C4B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387B-18E9-4232-94ED-A30DA4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8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261B-419C-4345-898B-512B4DE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9CEA-A93C-4B0B-820C-091E0691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125EC-49D4-4D9A-A0CD-C13B95E9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E6D-A481-40F4-8C4C-C8169ED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A2C54-F8C1-4587-9343-AF7D514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C779-21DB-436B-9927-7B4FDF3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33CD-D346-4AE1-BD4F-3DC39A91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86D8-4C82-428D-8755-3E9C83101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F9A21-9D2B-43A0-9E84-BB3AE1CE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AD74-D833-41FD-B752-F6E5F9E2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1212-DFDC-4063-A7BD-A05D286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2A23-05F0-45FA-B92F-3371200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84367-756C-45B9-BB01-10E0FDF1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E170-561C-4181-9BD1-FC93F58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0084-6C5C-4E6F-AE78-5FD4DE891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CAF9-9019-4E72-9BCD-FE2770F43938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0EA2-8755-4225-80E5-109EA9D6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7392-578D-49DE-AEF7-07C4B06F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33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ildnet.com/resources/the-adventures-of-kara-winston-and-the-smart-crew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0B9415-FB6B-4306-A8CF-3833B05C74F0}"/>
              </a:ext>
            </a:extLst>
          </p:cNvPr>
          <p:cNvSpPr/>
          <p:nvPr/>
        </p:nvSpPr>
        <p:spPr>
          <a:xfrm>
            <a:off x="4322174" y="0"/>
            <a:ext cx="7869826" cy="6857999"/>
          </a:xfrm>
          <a:prstGeom prst="rect">
            <a:avLst/>
          </a:prstGeom>
          <a:solidFill>
            <a:srgbClr val="8E2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" name="Graphic 63">
            <a:extLst>
              <a:ext uri="{FF2B5EF4-FFF2-40B4-BE49-F238E27FC236}">
                <a16:creationId xmlns:a16="http://schemas.microsoft.com/office/drawing/2014/main" id="{9BC05247-EC89-4E18-AAC7-769930391E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524"/>
            <a:ext cx="4505325" cy="6867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E66B1-EE11-46E8-9D2F-388E12025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Lesson 1:</a:t>
            </a:r>
            <a:endParaRPr lang="en-GB" sz="4000" dirty="0">
              <a:solidFill>
                <a:schemeClr val="bg1"/>
              </a:solidFill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D2A7-BC2A-4300-AFBB-8B3304D19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Responsibilities and Support when Online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16F28-871B-42AE-8B42-15273F2FB254}"/>
              </a:ext>
            </a:extLst>
          </p:cNvPr>
          <p:cNvSpPr txBox="1"/>
          <p:nvPr/>
        </p:nvSpPr>
        <p:spPr>
          <a:xfrm>
            <a:off x="7999136" y="220950"/>
            <a:ext cx="3584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Computing Scheme of Work</a:t>
            </a:r>
            <a:b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Unit 5.2 – Online Safety</a:t>
            </a:r>
          </a:p>
        </p:txBody>
      </p:sp>
    </p:spTree>
    <p:extLst>
      <p:ext uri="{BB962C8B-B14F-4D97-AF65-F5344CB8AC3E}">
        <p14:creationId xmlns:p14="http://schemas.microsoft.com/office/powerpoint/2010/main" val="8685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7139"/>
          </a:xfrm>
        </p:spPr>
        <p:txBody>
          <a:bodyPr/>
          <a:lstStyle/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gain a greater understanding of the impact that sharing digital content can have.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review sources of support when using technology.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review children’s responsibility to one another in their online behaviour.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2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291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 Criteria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643"/>
            <a:ext cx="10515600" cy="435133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think critically about the information that I share online, both about myself, and others.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know who to tell if </a:t>
            </a: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upset by something that happens online.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the SMART rules as a source of guidance when online.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5284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C11E-810D-4241-9EDB-79E2DA6B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43" y="129093"/>
            <a:ext cx="10916514" cy="95472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1: </a:t>
            </a:r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6239-0932-4E4F-84EC-41AF28ED9323}"/>
              </a:ext>
            </a:extLst>
          </p:cNvPr>
          <p:cNvSpPr/>
          <p:nvPr/>
        </p:nvSpPr>
        <p:spPr>
          <a:xfrm>
            <a:off x="5431480" y="1384427"/>
            <a:ext cx="247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It can be very confusing!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42BA4-EE6C-4090-8FE8-7A96953DB21B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116566-D100-4AB9-876F-F4506C8ADD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C89949-D020-4286-A9D3-427D2C6D436E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</a:t>
            </a:r>
            <a:r>
              <a:rPr lang="en-US" sz="1050" dirty="0">
                <a:latin typeface="Palanquin" panose="020B0004020203020204" pitchFamily="34" charset="0"/>
                <a:ea typeface="Calibri" panose="020F0502020204030204" pitchFamily="34" charset="0"/>
              </a:rPr>
              <a:t>4</a:t>
            </a:r>
            <a:endParaRPr lang="en-GB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E1F79-3133-4435-A8C2-A8EAF542DDA7}"/>
              </a:ext>
            </a:extLst>
          </p:cNvPr>
          <p:cNvSpPr txBox="1"/>
          <p:nvPr/>
        </p:nvSpPr>
        <p:spPr>
          <a:xfrm>
            <a:off x="637743" y="1035734"/>
            <a:ext cx="1000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Match the definitions to each word: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Password               Identity Theft                 personal information   Ownership            ownership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350A8-BB4C-4911-8B2C-8A646F3DF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46" y="2124627"/>
            <a:ext cx="3100817" cy="2086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F08C0-0F05-456C-9136-A916DC458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563" y="2158066"/>
            <a:ext cx="2796759" cy="1484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E89C9-D5EB-4EF1-BB9F-BAB284EE7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56" y="2225225"/>
            <a:ext cx="2927083" cy="1935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C262F-F609-4132-95B0-2E27F58E9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842" y="4220485"/>
            <a:ext cx="3187603" cy="20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7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31B2B-8DB1-4C60-9AB2-272CCAEA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28" y="0"/>
            <a:ext cx="50363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9CBB4-EE01-42DC-BF76-A03398E9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6FB03-E63E-410A-8B8F-98FD2322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01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313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2: SMART Crew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977"/>
            <a:ext cx="7454811" cy="39478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watching the SMART CREW videos from the Childnet website, take down notes to each section. </a:t>
            </a:r>
          </a:p>
          <a:p>
            <a:pPr>
              <a:lnSpc>
                <a:spcPct val="115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short video clip will contain key online safety information.  </a:t>
            </a:r>
          </a:p>
          <a:p>
            <a:pPr>
              <a:lnSpc>
                <a:spcPct val="115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Write down the key messages? How do these messages relate to what you do online?              </a:t>
            </a: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51" y="6321425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</a:t>
            </a:r>
            <a:r>
              <a:rPr lang="en-US" sz="1050" dirty="0">
                <a:latin typeface="Palanquin" panose="020B0004020203020204" pitchFamily="34" charset="0"/>
                <a:ea typeface="Calibri" panose="020F0502020204030204" pitchFamily="34" charset="0"/>
              </a:rPr>
              <a:t>5</a:t>
            </a:r>
            <a:endParaRPr lang="en-GB" sz="105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63C86CF-8296-4510-A318-3B8B4FF135C3}"/>
              </a:ext>
            </a:extLst>
          </p:cNvPr>
          <p:cNvSpPr txBox="1">
            <a:spLocks/>
          </p:cNvSpPr>
          <p:nvPr/>
        </p:nvSpPr>
        <p:spPr>
          <a:xfrm>
            <a:off x="838200" y="4433291"/>
            <a:ext cx="10708759" cy="70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buBlip>
                <a:blip r:embed="rId3"/>
              </a:buBlip>
            </a:pPr>
            <a:endParaRPr lang="en-GB" sz="1900" dirty="0"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46CD29-F591-4BA6-B87E-305FF53BFD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11" y="2010879"/>
            <a:ext cx="3679326" cy="382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38D94-CA75-4A65-8995-86F72FA40FCE}"/>
              </a:ext>
            </a:extLst>
          </p:cNvPr>
          <p:cNvSpPr txBox="1"/>
          <p:nvPr/>
        </p:nvSpPr>
        <p:spPr>
          <a:xfrm>
            <a:off x="483187" y="857395"/>
            <a:ext cx="10486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W</a:t>
            </a:r>
            <a:r>
              <a:rPr lang="en-GB" dirty="0" err="1"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atch</a:t>
            </a:r>
            <a:r>
              <a:rPr lang="en-GB" dirty="0"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these video clips from The </a:t>
            </a:r>
            <a:r>
              <a:rPr lang="en-GB" dirty="0" err="1"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Childnet</a:t>
            </a:r>
            <a:r>
              <a:rPr lang="en-GB" dirty="0"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website  </a:t>
            </a:r>
          </a:p>
          <a:p>
            <a:r>
              <a:rPr lang="en-GB" dirty="0">
                <a:latin typeface="Nunito" panose="00000500000000000000" pitchFamily="2" charset="0"/>
                <a:ea typeface="MS Mincho" panose="02020609040205080304" pitchFamily="49" charset="-128"/>
                <a:cs typeface="Calibri" panose="020F0502020204030204" pitchFamily="34" charset="0"/>
                <a:hlinkClick r:id="rId6"/>
              </a:rPr>
              <a:t>https://www.childnet.com/resources/the-adventures-of-kara-winston-and-the-smart-crew</a:t>
            </a:r>
            <a:endParaRPr lang="en-GB" dirty="0">
              <a:latin typeface="Nunito" panose="00000500000000000000" pitchFamily="2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sz="1800" dirty="0">
              <a:solidFill>
                <a:schemeClr val="tx1"/>
              </a:solidFill>
              <a:effectLst/>
              <a:latin typeface="Nunito" panose="00000500000000000000" pitchFamily="2" charset="0"/>
              <a:ea typeface="MS Mincho" panose="02020609040205080304" pitchFamily="49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5D888-9E53-48CB-8468-11E4706CE469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3115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Rules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59" y="1454955"/>
            <a:ext cx="10515600" cy="40718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are the SMART rules</a:t>
            </a: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? </a:t>
            </a:r>
            <a:endParaRPr lang="en-GB" sz="19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51" y="6321425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6</a:t>
            </a:r>
            <a:endParaRPr lang="en-GB" sz="1050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197B9F2-449D-4788-A363-9D7013619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21" y="1892307"/>
            <a:ext cx="7214275" cy="40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7F5F01-DA31-4EC9-BEB3-BE5D1D261C23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835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3: Comic Book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12" y="6236361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7</a:t>
            </a:r>
            <a:endParaRPr lang="en-GB" sz="105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BB4F226-6DBC-4F36-8A29-8AA87F332F00}"/>
              </a:ext>
            </a:extLst>
          </p:cNvPr>
          <p:cNvSpPr txBox="1">
            <a:spLocks/>
          </p:cNvSpPr>
          <p:nvPr/>
        </p:nvSpPr>
        <p:spPr>
          <a:xfrm>
            <a:off x="838200" y="1320087"/>
            <a:ext cx="8646042" cy="2846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Blip>
                <a:blip r:embed="rId4"/>
              </a:buBlip>
            </a:pPr>
            <a:r>
              <a:rPr lang="en-GB" sz="2600" dirty="0">
                <a:latin typeface="Nunito" panose="00000500000000000000" pitchFamily="2" charset="0"/>
              </a:rPr>
              <a:t>You are going to create your own short comic strip to tell the story of one of the letters of the SMART crew and/or give advice on one of the following topics: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GB" sz="2000" dirty="0">
                <a:latin typeface="Nunito" panose="00000500000000000000" pitchFamily="2" charset="0"/>
              </a:rPr>
              <a:t>The impact that sharing digital content can have on a person</a:t>
            </a:r>
            <a:r>
              <a:rPr lang="en-GB" sz="2000" dirty="0">
                <a:latin typeface="Nunito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Nunito" panose="00000500000000000000" pitchFamily="2" charset="0"/>
              </a:rPr>
              <a:t> cyberbullying.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GB" sz="2000" dirty="0">
                <a:latin typeface="Nunito" panose="00000500000000000000" pitchFamily="2" charset="0"/>
              </a:rPr>
              <a:t>What to do when things go badly online? (T – Tell example)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GB" sz="2000" dirty="0">
                <a:latin typeface="Nunito" panose="00000500000000000000" pitchFamily="2" charset="0"/>
              </a:rPr>
              <a:t>How to behave as a responsible digital citizen: Responsibility to each other as well as yourself. (S-Safe)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GB" sz="2000" dirty="0">
                <a:latin typeface="Nunito" panose="00000500000000000000" pitchFamily="2" charset="0"/>
              </a:rPr>
              <a:t>Being a critical thinker online (R – Reliable), also malware, spam, plagiarism comes into this.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GB" sz="2000" dirty="0">
                <a:latin typeface="Nunito" panose="00000500000000000000" pitchFamily="2" charset="0"/>
              </a:rPr>
              <a:t>You can use the ideas from the video and apply these to their own character.</a:t>
            </a:r>
          </a:p>
          <a:p>
            <a:pPr lvl="0">
              <a:lnSpc>
                <a:spcPct val="120000"/>
              </a:lnSpc>
              <a:buBlip>
                <a:blip r:embed="rId4"/>
              </a:buBlip>
            </a:pPr>
            <a:endParaRPr lang="en-GB" sz="2600" dirty="0">
              <a:latin typeface="Nunito" panose="00000500000000000000" pitchFamily="2" charset="0"/>
            </a:endParaRPr>
          </a:p>
          <a:p>
            <a:pPr lvl="0">
              <a:lnSpc>
                <a:spcPct val="120000"/>
              </a:lnSpc>
            </a:pP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43169D8-35F4-4569-A5F0-CBE8A01F5C13}"/>
              </a:ext>
            </a:extLst>
          </p:cNvPr>
          <p:cNvSpPr txBox="1">
            <a:spLocks/>
          </p:cNvSpPr>
          <p:nvPr/>
        </p:nvSpPr>
        <p:spPr>
          <a:xfrm>
            <a:off x="3311820" y="3075967"/>
            <a:ext cx="8387057" cy="284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7695B-5E38-4738-B295-EB80CEAD97FB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32FA72-2913-4A06-A1E3-4D4BBA6CA161}"/>
              </a:ext>
            </a:extLst>
          </p:cNvPr>
          <p:cNvSpPr txBox="1">
            <a:spLocks/>
          </p:cNvSpPr>
          <p:nvPr/>
        </p:nvSpPr>
        <p:spPr>
          <a:xfrm>
            <a:off x="9692869" y="2161828"/>
            <a:ext cx="2436146" cy="3282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Blip>
                <a:blip r:embed="rId4"/>
              </a:buBlip>
            </a:pPr>
            <a:r>
              <a:rPr lang="en-GB" sz="2400" dirty="0">
                <a:latin typeface="Nunito" panose="00000500000000000000" pitchFamily="2" charset="0"/>
              </a:rPr>
              <a:t>S – Safe</a:t>
            </a:r>
          </a:p>
          <a:p>
            <a:pPr lvl="0">
              <a:lnSpc>
                <a:spcPct val="120000"/>
              </a:lnSpc>
              <a:buBlip>
                <a:blip r:embed="rId4"/>
              </a:buBlip>
            </a:pPr>
            <a:r>
              <a:rPr lang="en-GB" sz="2400" dirty="0">
                <a:latin typeface="Nunito" panose="00000500000000000000" pitchFamily="2" charset="0"/>
              </a:rPr>
              <a:t>M – Meet</a:t>
            </a:r>
          </a:p>
          <a:p>
            <a:pPr lvl="0">
              <a:lnSpc>
                <a:spcPct val="120000"/>
              </a:lnSpc>
              <a:buBlip>
                <a:blip r:embed="rId4"/>
              </a:buBlip>
            </a:pPr>
            <a:r>
              <a:rPr lang="en-GB" sz="2400" dirty="0">
                <a:latin typeface="Nunito" panose="00000500000000000000" pitchFamily="2" charset="0"/>
              </a:rPr>
              <a:t>A – Accepting</a:t>
            </a:r>
          </a:p>
          <a:p>
            <a:pPr lvl="0">
              <a:lnSpc>
                <a:spcPct val="120000"/>
              </a:lnSpc>
              <a:buBlip>
                <a:blip r:embed="rId4"/>
              </a:buBlip>
            </a:pPr>
            <a:r>
              <a:rPr lang="en-GB" sz="2400" dirty="0">
                <a:latin typeface="Nunito" panose="00000500000000000000" pitchFamily="2" charset="0"/>
              </a:rPr>
              <a:t>R – Reliable</a:t>
            </a:r>
          </a:p>
          <a:p>
            <a:pPr lvl="0">
              <a:lnSpc>
                <a:spcPct val="120000"/>
              </a:lnSpc>
              <a:buBlip>
                <a:blip r:embed="rId4"/>
              </a:buBlip>
            </a:pPr>
            <a:r>
              <a:rPr lang="en-GB" sz="2400" dirty="0">
                <a:latin typeface="Nunito" panose="00000500000000000000" pitchFamily="2" charset="0"/>
              </a:rPr>
              <a:t>T – Tell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8A8FD-58A3-4EDB-8F71-398D7EBD51C6}"/>
              </a:ext>
            </a:extLst>
          </p:cNvPr>
          <p:cNvSpPr txBox="1"/>
          <p:nvPr/>
        </p:nvSpPr>
        <p:spPr>
          <a:xfrm>
            <a:off x="1853688" y="3993817"/>
            <a:ext cx="7219060" cy="1669688"/>
          </a:xfrm>
          <a:prstGeom prst="rect">
            <a:avLst/>
          </a:prstGeom>
          <a:noFill/>
          <a:ln w="117475" cmpd="thinThick">
            <a:solidFill>
              <a:srgbClr val="8E24AA"/>
            </a:solidFill>
          </a:ln>
        </p:spPr>
        <p:txBody>
          <a:bodyPr wrap="square">
            <a:spAutoFit/>
          </a:bodyPr>
          <a:lstStyle/>
          <a:p>
            <a:pPr marL="265113" lvl="1" indent="-179388">
              <a:lnSpc>
                <a:spcPct val="120000"/>
              </a:lnSpc>
              <a:buBlip>
                <a:blip r:embed="rId4"/>
              </a:buBlip>
            </a:pPr>
            <a:r>
              <a:rPr lang="en-GB" sz="1600" dirty="0">
                <a:latin typeface="Nunito" panose="00000500000000000000" pitchFamily="2" charset="0"/>
              </a:rPr>
              <a:t> Plan:</a:t>
            </a:r>
          </a:p>
          <a:p>
            <a:pPr marL="446088" lvl="2">
              <a:lnSpc>
                <a:spcPct val="120000"/>
              </a:lnSpc>
              <a:buBlip>
                <a:blip r:embed="rId4"/>
              </a:buBlip>
            </a:pPr>
            <a:r>
              <a:rPr lang="en-GB" sz="1400" dirty="0">
                <a:latin typeface="Nunito" panose="00000500000000000000" pitchFamily="2" charset="0"/>
              </a:rPr>
              <a:t> What is the online safety message going to be?</a:t>
            </a:r>
          </a:p>
          <a:p>
            <a:pPr marL="446088" lvl="2">
              <a:lnSpc>
                <a:spcPct val="120000"/>
              </a:lnSpc>
              <a:buBlip>
                <a:blip r:embed="rId4"/>
              </a:buBlip>
            </a:pPr>
            <a:r>
              <a:rPr lang="en-GB" sz="1400" dirty="0">
                <a:latin typeface="Nunito" panose="00000500000000000000" pitchFamily="2" charset="0"/>
              </a:rPr>
              <a:t> What characters will you create?</a:t>
            </a:r>
          </a:p>
          <a:p>
            <a:pPr marL="446088" lvl="2">
              <a:lnSpc>
                <a:spcPct val="120000"/>
              </a:lnSpc>
              <a:buBlip>
                <a:blip r:embed="rId4"/>
              </a:buBlip>
            </a:pPr>
            <a:r>
              <a:rPr lang="en-GB" sz="1400" dirty="0">
                <a:latin typeface="Nunito" panose="00000500000000000000" pitchFamily="2" charset="0"/>
              </a:rPr>
              <a:t> How many pages will there be in the comic? Be realistic and think about the time available to write the comic strip.</a:t>
            </a:r>
          </a:p>
          <a:p>
            <a:pPr marL="446088" lvl="2">
              <a:lnSpc>
                <a:spcPct val="120000"/>
              </a:lnSpc>
              <a:buBlip>
                <a:blip r:embed="rId4"/>
              </a:buBlip>
            </a:pPr>
            <a:r>
              <a:rPr lang="en-GB" sz="1400" dirty="0">
                <a:latin typeface="Nunito" panose="00000500000000000000" pitchFamily="2" charset="0"/>
              </a:rPr>
              <a:t> Think about the ages of the children reading it (9-11).</a:t>
            </a:r>
          </a:p>
        </p:txBody>
      </p:sp>
    </p:spTree>
    <p:extLst>
      <p:ext uri="{BB962C8B-B14F-4D97-AF65-F5344CB8AC3E}">
        <p14:creationId xmlns:p14="http://schemas.microsoft.com/office/powerpoint/2010/main" val="39891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Success </a:t>
            </a:r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riteria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37282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think critically about the information that I share online, both about myself, and others.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know who to tell if I am upset by something that happens online.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use the SMART rules as a source of guidance when online.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</a:t>
            </a:r>
            <a:fld id="{55C8F386-4F53-41B5-9FE5-8CDE384B50BF}" type="slidenum">
              <a:rPr lang="en-US" sz="1050" smtClean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9</a:t>
            </a:fld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348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A8F9B8A978A47A35AB74DB814E8C0" ma:contentTypeVersion="10" ma:contentTypeDescription="Create a new document." ma:contentTypeScope="" ma:versionID="461bfb3530fe8f84ab61e3c17125b04b">
  <xsd:schema xmlns:xsd="http://www.w3.org/2001/XMLSchema" xmlns:xs="http://www.w3.org/2001/XMLSchema" xmlns:p="http://schemas.microsoft.com/office/2006/metadata/properties" xmlns:ns2="13450042-f009-418d-a922-a3175eeea887" targetNamespace="http://schemas.microsoft.com/office/2006/metadata/properties" ma:root="true" ma:fieldsID="cbf52875e240fa3741557331bd4d6006" ns2:_="">
    <xsd:import namespace="13450042-f009-418d-a922-a3175eeea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0042-f009-418d-a922-a3175eee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F2F33F-5076-4400-BB2A-AEDD9CA959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997E58-EB54-4ADC-9E1E-48FD90717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0042-f009-418d-a922-a3175eeea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63F61E-650D-4EC9-9AA3-CD6C03C4BDE1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3450042-f009-418d-a922-a3175eeea88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10384</TotalTime>
  <Words>664</Words>
  <Application>Microsoft Office PowerPoint</Application>
  <PresentationFormat>Widescreen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 Light</vt:lpstr>
      <vt:lpstr>Calibri</vt:lpstr>
      <vt:lpstr>Times New Roman</vt:lpstr>
      <vt:lpstr>Arial</vt:lpstr>
      <vt:lpstr>Nunito</vt:lpstr>
      <vt:lpstr>MS Mincho</vt:lpstr>
      <vt:lpstr>Palanquin</vt:lpstr>
      <vt:lpstr>Wingdings</vt:lpstr>
      <vt:lpstr>Palanquin Dark SemiBold</vt:lpstr>
      <vt:lpstr>Office Theme</vt:lpstr>
      <vt:lpstr>Lesson 1:</vt:lpstr>
      <vt:lpstr>Aims</vt:lpstr>
      <vt:lpstr>Success Criteria</vt:lpstr>
      <vt:lpstr>Activity 1: Vocabulary</vt:lpstr>
      <vt:lpstr>PowerPoint Presentation</vt:lpstr>
      <vt:lpstr>Activity 2: SMART Crew</vt:lpstr>
      <vt:lpstr>SMART Rules</vt:lpstr>
      <vt:lpstr>Activity 3: Comic Book</vt:lpstr>
      <vt:lpstr>Review Success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5.2 Online Safety - Lesson 1 -  Slideshow</dc:title>
  <dc:creator>©2021 2Simple Limited</dc:creator>
  <cp:lastModifiedBy>Kate Savva</cp:lastModifiedBy>
  <cp:revision>18</cp:revision>
  <dcterms:created xsi:type="dcterms:W3CDTF">2021-04-13T07:23:00Z</dcterms:created>
  <dcterms:modified xsi:type="dcterms:W3CDTF">2021-11-10T13:08:10Z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0x010100F29A8F9B8A978A47A35AB74DB814E8C0</vt:lpwstr>
  </property>
</Properties>
</file>