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Lst>
  <p:notesMasterIdLst>
    <p:notesMasterId r:id="rId18"/>
  </p:notesMasterIdLst>
  <p:sldIdLst>
    <p:sldId id="256" r:id="rId5"/>
    <p:sldId id="257" r:id="rId6"/>
    <p:sldId id="258" r:id="rId7"/>
    <p:sldId id="312" r:id="rId8"/>
    <p:sldId id="295" r:id="rId9"/>
    <p:sldId id="316" r:id="rId10"/>
    <p:sldId id="314" r:id="rId11"/>
    <p:sldId id="317" r:id="rId12"/>
    <p:sldId id="318" r:id="rId13"/>
    <p:sldId id="319" r:id="rId14"/>
    <p:sldId id="320" r:id="rId15"/>
    <p:sldId id="311" r:id="rId16"/>
    <p:sldId id="269"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MS Mincho" panose="02020609040205080304" pitchFamily="49" charset="-128"/>
      <p:regular r:id="rId25"/>
    </p:embeddedFont>
    <p:embeddedFont>
      <p:font typeface="Nunito" panose="020B0604020202020204" charset="0"/>
      <p:regular r:id="rId26"/>
      <p:bold r:id="rId27"/>
      <p:italic r:id="rId28"/>
      <p:boldItalic r:id="rId29"/>
    </p:embeddedFont>
    <p:embeddedFont>
      <p:font typeface="Palanquin" panose="020B0604020202020204" charset="0"/>
      <p:regular r:id="rId30"/>
      <p:bold r:id="rId31"/>
    </p:embeddedFont>
    <p:embeddedFont>
      <p:font typeface="Palanquin Dark SemiBold" panose="020B0604020202020204"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4AA"/>
    <a:srgbClr val="C86EE0"/>
    <a:srgbClr val="CC7AE2"/>
    <a:srgbClr val="BE53DB"/>
    <a:srgbClr val="F3E0F8"/>
    <a:srgbClr val="BF5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717" autoAdjust="0"/>
  </p:normalViewPr>
  <p:slideViewPr>
    <p:cSldViewPr snapToGrid="0">
      <p:cViewPr varScale="1">
        <p:scale>
          <a:sx n="50" d="100"/>
          <a:sy n="50" d="100"/>
        </p:scale>
        <p:origin x="1906"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699ED-DCBF-443D-BE23-2A84295EB88D}" type="datetimeFigureOut">
              <a:rPr lang="en-GB" smtClean="0"/>
              <a:t>10/11/2021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01E05-DB08-4C28-BF09-AE681D68E868}" type="slidenum">
              <a:rPr lang="en-GB" smtClean="0"/>
              <a:t>‹#›</a:t>
            </a:fld>
            <a:endParaRPr lang="en-GB" dirty="0"/>
          </a:p>
        </p:txBody>
      </p:sp>
    </p:spTree>
    <p:extLst>
      <p:ext uri="{BB962C8B-B14F-4D97-AF65-F5344CB8AC3E}">
        <p14:creationId xmlns:p14="http://schemas.microsoft.com/office/powerpoint/2010/main" val="17248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000"/>
              </a:spcAft>
            </a:pPr>
            <a:endParaRPr lang="en-GB" sz="1800" u="none" dirty="0">
              <a:solidFill>
                <a:srgbClr val="000000"/>
              </a:solidFill>
              <a:effectLst/>
              <a:latin typeface="Nunito" panose="00000500000000000000" pitchFamily="2"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2B01E05-DB08-4C28-BF09-AE681D68E868}" type="slidenum">
              <a:rPr lang="en-GB" smtClean="0"/>
              <a:t>1</a:t>
            </a:fld>
            <a:endParaRPr lang="en-GB" dirty="0"/>
          </a:p>
        </p:txBody>
      </p:sp>
    </p:spTree>
    <p:extLst>
      <p:ext uri="{BB962C8B-B14F-4D97-AF65-F5344CB8AC3E}">
        <p14:creationId xmlns:p14="http://schemas.microsoft.com/office/powerpoint/2010/main" val="16989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Nunito" panose="00000500000000000000" pitchFamily="2"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B01E05-DB08-4C28-BF09-AE681D68E868}" type="slidenum">
              <a:rPr lang="en-GB" smtClean="0"/>
              <a:t>10</a:t>
            </a:fld>
            <a:endParaRPr lang="en-GB" dirty="0"/>
          </a:p>
        </p:txBody>
      </p:sp>
    </p:spTree>
    <p:extLst>
      <p:ext uri="{BB962C8B-B14F-4D97-AF65-F5344CB8AC3E}">
        <p14:creationId xmlns:p14="http://schemas.microsoft.com/office/powerpoint/2010/main" val="718637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12</a:t>
            </a:fld>
            <a:endParaRPr lang="en-GB" dirty="0"/>
          </a:p>
        </p:txBody>
      </p:sp>
    </p:spTree>
    <p:extLst>
      <p:ext uri="{BB962C8B-B14F-4D97-AF65-F5344CB8AC3E}">
        <p14:creationId xmlns:p14="http://schemas.microsoft.com/office/powerpoint/2010/main" val="390350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13</a:t>
            </a:fld>
            <a:endParaRPr lang="en-GB" dirty="0"/>
          </a:p>
        </p:txBody>
      </p:sp>
    </p:spTree>
    <p:extLst>
      <p:ext uri="{BB962C8B-B14F-4D97-AF65-F5344CB8AC3E}">
        <p14:creationId xmlns:p14="http://schemas.microsoft.com/office/powerpoint/2010/main" val="92639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2</a:t>
            </a:fld>
            <a:endParaRPr lang="en-GB" dirty="0"/>
          </a:p>
        </p:txBody>
      </p:sp>
    </p:spTree>
    <p:extLst>
      <p:ext uri="{BB962C8B-B14F-4D97-AF65-F5344CB8AC3E}">
        <p14:creationId xmlns:p14="http://schemas.microsoft.com/office/powerpoint/2010/main" val="370617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Times New Roman" panose="02020603050405020304" pitchFamily="18" charset="0"/>
                <a:cs typeface="Times New Roman" panose="02020603050405020304" pitchFamily="18" charset="0"/>
              </a:rPr>
              <a:t>Display </a:t>
            </a:r>
            <a:r>
              <a:rPr lang="en-GB" sz="1800" b="1" dirty="0">
                <a:effectLst/>
                <a:latin typeface="Nunito" panose="00000500000000000000" pitchFamily="2" charset="0"/>
                <a:ea typeface="Times New Roman" panose="02020603050405020304" pitchFamily="18" charset="0"/>
                <a:cs typeface="Times New Roman" panose="02020603050405020304" pitchFamily="18" charset="0"/>
              </a:rPr>
              <a:t>slide 3</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and outline the success criteria.</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3</a:t>
            </a:fld>
            <a:endParaRPr lang="en-GB" dirty="0"/>
          </a:p>
        </p:txBody>
      </p:sp>
    </p:spTree>
    <p:extLst>
      <p:ext uri="{BB962C8B-B14F-4D97-AF65-F5344CB8AC3E}">
        <p14:creationId xmlns:p14="http://schemas.microsoft.com/office/powerpoint/2010/main" val="123008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Nunito" panose="00000500000000000000" pitchFamily="2"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B01E05-DB08-4C28-BF09-AE681D68E868}" type="slidenum">
              <a:rPr lang="en-GB" smtClean="0"/>
              <a:t>4</a:t>
            </a:fld>
            <a:endParaRPr lang="en-GB" dirty="0"/>
          </a:p>
        </p:txBody>
      </p:sp>
    </p:spTree>
    <p:extLst>
      <p:ext uri="{BB962C8B-B14F-4D97-AF65-F5344CB8AC3E}">
        <p14:creationId xmlns:p14="http://schemas.microsoft.com/office/powerpoint/2010/main" val="409906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5</a:t>
            </a:fld>
            <a:endParaRPr lang="en-GB" dirty="0"/>
          </a:p>
        </p:txBody>
      </p:sp>
    </p:spTree>
    <p:extLst>
      <p:ext uri="{BB962C8B-B14F-4D97-AF65-F5344CB8AC3E}">
        <p14:creationId xmlns:p14="http://schemas.microsoft.com/office/powerpoint/2010/main" val="1520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C2B01E05-DB08-4C28-BF09-AE681D68E868}" type="slidenum">
              <a:rPr lang="en-GB" smtClean="0"/>
              <a:t>6</a:t>
            </a:fld>
            <a:endParaRPr lang="en-GB" dirty="0"/>
          </a:p>
        </p:txBody>
      </p:sp>
    </p:spTree>
    <p:extLst>
      <p:ext uri="{BB962C8B-B14F-4D97-AF65-F5344CB8AC3E}">
        <p14:creationId xmlns:p14="http://schemas.microsoft.com/office/powerpoint/2010/main" val="1520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7</a:t>
            </a:fld>
            <a:endParaRPr lang="en-GB" dirty="0"/>
          </a:p>
        </p:txBody>
      </p:sp>
    </p:spTree>
    <p:extLst>
      <p:ext uri="{BB962C8B-B14F-4D97-AF65-F5344CB8AC3E}">
        <p14:creationId xmlns:p14="http://schemas.microsoft.com/office/powerpoint/2010/main" val="268155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8</a:t>
            </a:fld>
            <a:endParaRPr lang="en-GB" dirty="0"/>
          </a:p>
        </p:txBody>
      </p:sp>
    </p:spTree>
    <p:extLst>
      <p:ext uri="{BB962C8B-B14F-4D97-AF65-F5344CB8AC3E}">
        <p14:creationId xmlns:p14="http://schemas.microsoft.com/office/powerpoint/2010/main" val="76051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9</a:t>
            </a:fld>
            <a:endParaRPr lang="en-GB" dirty="0"/>
          </a:p>
        </p:txBody>
      </p:sp>
    </p:spTree>
    <p:extLst>
      <p:ext uri="{BB962C8B-B14F-4D97-AF65-F5344CB8AC3E}">
        <p14:creationId xmlns:p14="http://schemas.microsoft.com/office/powerpoint/2010/main" val="109766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B8E6-B67F-4EFC-A3C5-BB02E4A19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67F624-9536-4526-9E46-37E06E017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02BD8F-EDA7-496C-B236-D04EDCBB02CE}"/>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5" name="Footer Placeholder 4">
            <a:extLst>
              <a:ext uri="{FF2B5EF4-FFF2-40B4-BE49-F238E27FC236}">
                <a16:creationId xmlns:a16="http://schemas.microsoft.com/office/drawing/2014/main" id="{98F9F552-89BE-4385-89F3-4A10B31A81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6C419C-1437-416B-B183-F95FE8249255}"/>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26411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51B7-D811-436B-B8DB-76A544672E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7092C-344B-46D5-A695-1888A05108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6D33C-E464-4081-872C-4CF14F829C4C}"/>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5" name="Footer Placeholder 4">
            <a:extLst>
              <a:ext uri="{FF2B5EF4-FFF2-40B4-BE49-F238E27FC236}">
                <a16:creationId xmlns:a16="http://schemas.microsoft.com/office/drawing/2014/main" id="{438ADA7F-52DE-4EC3-B3AC-E02BC21543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6A36AD-A2E2-4368-98DD-EA5DB3EB8B85}"/>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109786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00188-0615-4E20-90EC-D6F183B4A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61763-A88B-4B2A-8862-913DEC71E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7388EF-317A-4E5A-B3F2-DB9DEF896010}"/>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5" name="Footer Placeholder 4">
            <a:extLst>
              <a:ext uri="{FF2B5EF4-FFF2-40B4-BE49-F238E27FC236}">
                <a16:creationId xmlns:a16="http://schemas.microsoft.com/office/drawing/2014/main" id="{48C73E8D-B974-478A-B2DA-CB0AE6247D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4B5FEC-46C9-450D-9ED0-4BC60A45B12B}"/>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190311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B2E6-54A0-41A0-9FFA-BCFD7D83F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534515-4003-4C9C-B272-92D06A1C9F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4B43-C9CE-4363-A03B-DD198B2E4787}"/>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5" name="Footer Placeholder 4">
            <a:extLst>
              <a:ext uri="{FF2B5EF4-FFF2-40B4-BE49-F238E27FC236}">
                <a16:creationId xmlns:a16="http://schemas.microsoft.com/office/drawing/2014/main" id="{3282FE96-ECE6-4FEF-A9BD-1619B245803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1E6717-EAE9-4E4F-BC85-DF7780822BD2}"/>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37175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6E90-7C2C-43CA-A788-F2B752EBA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34339-8064-4F5F-9CB2-3F4BE477D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7920B-999D-4572-8323-F9A04F6813E3}"/>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5" name="Footer Placeholder 4">
            <a:extLst>
              <a:ext uri="{FF2B5EF4-FFF2-40B4-BE49-F238E27FC236}">
                <a16:creationId xmlns:a16="http://schemas.microsoft.com/office/drawing/2014/main" id="{9972D174-D636-44FA-B4AF-667C720CCC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20B7EE-44C7-4198-B5E7-45B500345234}"/>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5901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2D07-D4D3-48D6-8075-57FF230D27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3477DB-9DBB-4002-8A41-10B1D73CA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CDEB4-A4A1-458E-993D-14049DBBE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96A3BF-7304-43E5-9A78-DE00AC204982}"/>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6" name="Footer Placeholder 5">
            <a:extLst>
              <a:ext uri="{FF2B5EF4-FFF2-40B4-BE49-F238E27FC236}">
                <a16:creationId xmlns:a16="http://schemas.microsoft.com/office/drawing/2014/main" id="{3CA0AE6E-65F4-4730-9747-DB4A1FBA55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C12588D-2020-40C3-B11E-C4EA66082783}"/>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67486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CE40-354B-4AEF-BA97-D744D98C8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697CF7-DACC-4EEC-8643-6F5F1524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6E172-B8C3-48EF-B158-F678A23D8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7F2A59-1AF8-4BB8-917F-930E9186F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CB6DBE-8825-48A9-B400-3DAF15B9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06FE4-3CA2-4FDC-BB9E-A9058F1A0872}"/>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8" name="Footer Placeholder 7">
            <a:extLst>
              <a:ext uri="{FF2B5EF4-FFF2-40B4-BE49-F238E27FC236}">
                <a16:creationId xmlns:a16="http://schemas.microsoft.com/office/drawing/2014/main" id="{A02A6F0B-82FD-4D2C-AE4E-C088260112A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42CE329-0C7E-4E6B-B603-4600371FB248}"/>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04611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5680-2A71-4EDC-8498-C20FE5A9D7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2F8526-1331-4487-8FDD-F5CD36C93DF7}"/>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4" name="Footer Placeholder 3">
            <a:extLst>
              <a:ext uri="{FF2B5EF4-FFF2-40B4-BE49-F238E27FC236}">
                <a16:creationId xmlns:a16="http://schemas.microsoft.com/office/drawing/2014/main" id="{AC4D25FC-63E1-4813-8392-917D61432C6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A715D6D-CD8D-471E-AEF3-56FBF7F46089}"/>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81814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D0135-9252-4C24-B5A1-57003563467F}"/>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3" name="Footer Placeholder 2">
            <a:extLst>
              <a:ext uri="{FF2B5EF4-FFF2-40B4-BE49-F238E27FC236}">
                <a16:creationId xmlns:a16="http://schemas.microsoft.com/office/drawing/2014/main" id="{E12CE995-676C-4F46-A7CC-3E65C4B3BEB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A4D387B-18E9-4232-94ED-A30DA4D0DB12}"/>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280188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261B-419C-4345-898B-512B4DED3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49CEA-A93C-4B0B-820C-091E06911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A125EC-49D4-4D9A-A0CD-C13B95E9F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E6D-A481-40F4-8C4C-C8169ED491A3}"/>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6" name="Footer Placeholder 5">
            <a:extLst>
              <a:ext uri="{FF2B5EF4-FFF2-40B4-BE49-F238E27FC236}">
                <a16:creationId xmlns:a16="http://schemas.microsoft.com/office/drawing/2014/main" id="{2CEA2C54-F8C1-4587-9343-AF7D514C4C8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4DC779-21DB-436B-9927-7B4FDF3D4BA7}"/>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92543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33CD-D346-4AE1-BD4F-3DC39A91B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4486D8-4C82-428D-8755-3E9C83101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07F9A21-9D2B-43A0-9E84-BB3AE1CE6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EAD74-D833-41FD-B752-F6E5F9E2B811}"/>
              </a:ext>
            </a:extLst>
          </p:cNvPr>
          <p:cNvSpPr>
            <a:spLocks noGrp="1"/>
          </p:cNvSpPr>
          <p:nvPr>
            <p:ph type="dt" sz="half" idx="10"/>
          </p:nvPr>
        </p:nvSpPr>
        <p:spPr/>
        <p:txBody>
          <a:bodyPr/>
          <a:lstStyle/>
          <a:p>
            <a:fld id="{4131CAF9-9019-4E72-9BCD-FE2770F43938}" type="datetimeFigureOut">
              <a:rPr lang="en-GB" smtClean="0"/>
              <a:t>10/11/2021</a:t>
            </a:fld>
            <a:endParaRPr lang="en-GB" dirty="0"/>
          </a:p>
        </p:txBody>
      </p:sp>
      <p:sp>
        <p:nvSpPr>
          <p:cNvPr id="6" name="Footer Placeholder 5">
            <a:extLst>
              <a:ext uri="{FF2B5EF4-FFF2-40B4-BE49-F238E27FC236}">
                <a16:creationId xmlns:a16="http://schemas.microsoft.com/office/drawing/2014/main" id="{52701212-DFDC-4063-A7BD-A05D2868AA9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94C2A23-05F0-45FA-B92F-33712009DC73}"/>
              </a:ext>
            </a:extLst>
          </p:cNvPr>
          <p:cNvSpPr>
            <a:spLocks noGrp="1"/>
          </p:cNvSpPr>
          <p:nvPr>
            <p:ph type="sldNum" sz="quarter" idx="12"/>
          </p:nvPr>
        </p:nvSpPr>
        <p:spPr/>
        <p:txBody>
          <a:bodyPr/>
          <a:lstStyle/>
          <a:p>
            <a:fld id="{1040191A-A524-4ACF-BFDF-A0B774A1BD1C}" type="slidenum">
              <a:rPr lang="en-GB" smtClean="0"/>
              <a:t>‹#›</a:t>
            </a:fld>
            <a:endParaRPr lang="en-GB" dirty="0"/>
          </a:p>
        </p:txBody>
      </p:sp>
    </p:spTree>
    <p:extLst>
      <p:ext uri="{BB962C8B-B14F-4D97-AF65-F5344CB8AC3E}">
        <p14:creationId xmlns:p14="http://schemas.microsoft.com/office/powerpoint/2010/main" val="320631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84367-756C-45B9-BB01-10E0FDF1D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EE170-561C-4181-9BD1-FC93F589C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0084-6C5C-4E6F-AE78-5FD4DE891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1CAF9-9019-4E72-9BCD-FE2770F43938}" type="datetimeFigureOut">
              <a:rPr lang="en-GB" smtClean="0"/>
              <a:t>10/11/2021</a:t>
            </a:fld>
            <a:endParaRPr lang="en-GB" dirty="0"/>
          </a:p>
        </p:txBody>
      </p:sp>
      <p:sp>
        <p:nvSpPr>
          <p:cNvPr id="5" name="Footer Placeholder 4">
            <a:extLst>
              <a:ext uri="{FF2B5EF4-FFF2-40B4-BE49-F238E27FC236}">
                <a16:creationId xmlns:a16="http://schemas.microsoft.com/office/drawing/2014/main" id="{1F8A0EA2-8755-4225-80E5-109EA9D62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50F7392-578D-49DE-AEF7-07C4B06F3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191A-A524-4ACF-BFDF-A0B774A1BD1C}" type="slidenum">
              <a:rPr lang="en-GB" smtClean="0"/>
              <a:t>‹#›</a:t>
            </a:fld>
            <a:endParaRPr lang="en-GB" dirty="0"/>
          </a:p>
        </p:txBody>
      </p:sp>
    </p:spTree>
    <p:extLst>
      <p:ext uri="{BB962C8B-B14F-4D97-AF65-F5344CB8AC3E}">
        <p14:creationId xmlns:p14="http://schemas.microsoft.com/office/powerpoint/2010/main" val="423233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purplemash.com/app/games/2diy/Password_Quiz"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purplemash.com/app/tools/2paintapic" TargetMode="External"/><Relationship Id="rId4" Type="http://schemas.openxmlformats.org/officeDocument/2006/relationships/image" Target="../media/image3.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0B9415-FB6B-4306-A8CF-3833B05C74F0}"/>
              </a:ext>
            </a:extLst>
          </p:cNvPr>
          <p:cNvSpPr/>
          <p:nvPr/>
        </p:nvSpPr>
        <p:spPr>
          <a:xfrm>
            <a:off x="4322174" y="0"/>
            <a:ext cx="7869826" cy="6857999"/>
          </a:xfrm>
          <a:prstGeom prst="rect">
            <a:avLst/>
          </a:prstGeom>
          <a:solidFill>
            <a:srgbClr val="8E24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5" name="Graphic 63">
            <a:extLst>
              <a:ext uri="{FF2B5EF4-FFF2-40B4-BE49-F238E27FC236}">
                <a16:creationId xmlns:a16="http://schemas.microsoft.com/office/drawing/2014/main" id="{9BC05247-EC89-4E18-AAC7-769930391EF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524"/>
            <a:ext cx="4505325" cy="6867524"/>
          </a:xfrm>
          <a:prstGeom prst="rect">
            <a:avLst/>
          </a:prstGeom>
        </p:spPr>
      </p:pic>
      <p:sp>
        <p:nvSpPr>
          <p:cNvPr id="2" name="Title 1">
            <a:extLst>
              <a:ext uri="{FF2B5EF4-FFF2-40B4-BE49-F238E27FC236}">
                <a16:creationId xmlns:a16="http://schemas.microsoft.com/office/drawing/2014/main" id="{E20E66B1-EE11-46E8-9D2F-388E12025E3A}"/>
              </a:ext>
            </a:extLst>
          </p:cNvPr>
          <p:cNvSpPr>
            <a:spLocks noGrp="1"/>
          </p:cNvSpPr>
          <p:nvPr>
            <p:ph type="ctrTitle"/>
          </p:nvPr>
        </p:nvSpPr>
        <p:spPr/>
        <p:txBody>
          <a:bodyPr>
            <a:normAutofit/>
          </a:bodyPr>
          <a:lstStyle/>
          <a:p>
            <a:r>
              <a:rPr lang="en-GB" dirty="0">
                <a:solidFill>
                  <a:schemeClr val="bg1"/>
                </a:solidFill>
                <a:latin typeface="Palanquin Dark SemiBold" panose="020B0704020203020204" pitchFamily="34" charset="0"/>
                <a:cs typeface="Palanquin Dark SemiBold" panose="020B0704020203020204" pitchFamily="34" charset="0"/>
              </a:rPr>
              <a:t>Lesson 2:</a:t>
            </a:r>
            <a:endParaRPr lang="en-GB" sz="4000" dirty="0">
              <a:solidFill>
                <a:schemeClr val="bg1"/>
              </a:solidFill>
              <a:latin typeface="Palanquin Dark SemiBold" panose="020B0704020203020204" pitchFamily="34" charset="0"/>
              <a:cs typeface="Palanquin Dark SemiBold" panose="020B0704020203020204" pitchFamily="34" charset="0"/>
            </a:endParaRPr>
          </a:p>
        </p:txBody>
      </p:sp>
      <p:sp>
        <p:nvSpPr>
          <p:cNvPr id="3" name="Subtitle 2">
            <a:extLst>
              <a:ext uri="{FF2B5EF4-FFF2-40B4-BE49-F238E27FC236}">
                <a16:creationId xmlns:a16="http://schemas.microsoft.com/office/drawing/2014/main" id="{387BD2A7-BC2A-4300-AFBB-8B3304D19C99}"/>
              </a:ext>
            </a:extLst>
          </p:cNvPr>
          <p:cNvSpPr>
            <a:spLocks noGrp="1"/>
          </p:cNvSpPr>
          <p:nvPr>
            <p:ph type="subTitle" idx="1"/>
          </p:nvPr>
        </p:nvSpPr>
        <p:spPr/>
        <p:txBody>
          <a:bodyPr>
            <a:normAutofit/>
          </a:bodyPr>
          <a:lstStyle/>
          <a:p>
            <a:r>
              <a:rPr lang="en-GB" sz="4000" dirty="0">
                <a:solidFill>
                  <a:schemeClr val="bg1"/>
                </a:solidFill>
                <a:latin typeface="Palanquin Dark SemiBold" panose="020B0704020203020204" pitchFamily="34" charset="0"/>
                <a:cs typeface="Palanquin Dark SemiBold" panose="020B0704020203020204" pitchFamily="34" charset="0"/>
              </a:rPr>
              <a:t>Protecting Privacy</a:t>
            </a:r>
            <a:endParaRPr lang="en-GB" sz="4000" dirty="0">
              <a:solidFill>
                <a:schemeClr val="bg1"/>
              </a:solidFill>
            </a:endParaRPr>
          </a:p>
        </p:txBody>
      </p:sp>
      <p:sp>
        <p:nvSpPr>
          <p:cNvPr id="4" name="TextBox 3">
            <a:extLst>
              <a:ext uri="{FF2B5EF4-FFF2-40B4-BE49-F238E27FC236}">
                <a16:creationId xmlns:a16="http://schemas.microsoft.com/office/drawing/2014/main" id="{77616F28-871B-42AE-8B42-15273F2FB254}"/>
              </a:ext>
            </a:extLst>
          </p:cNvPr>
          <p:cNvSpPr txBox="1"/>
          <p:nvPr/>
        </p:nvSpPr>
        <p:spPr>
          <a:xfrm>
            <a:off x="7999136" y="220950"/>
            <a:ext cx="3584636" cy="707886"/>
          </a:xfrm>
          <a:prstGeom prst="rect">
            <a:avLst/>
          </a:prstGeom>
          <a:noFill/>
        </p:spPr>
        <p:txBody>
          <a:bodyPr wrap="none" rtlCol="0">
            <a:spAutoFit/>
          </a:bodyPr>
          <a:lstStyle/>
          <a:p>
            <a:r>
              <a:rPr lang="en-GB" sz="2000" dirty="0">
                <a:solidFill>
                  <a:schemeClr val="bg1"/>
                </a:solidFill>
                <a:latin typeface="Palanquin Dark SemiBold" panose="020B0704020203020204" pitchFamily="34" charset="0"/>
                <a:cs typeface="Palanquin Dark SemiBold" panose="020B0704020203020204" pitchFamily="34" charset="0"/>
              </a:rPr>
              <a:t>Computing Scheme of Work</a:t>
            </a:r>
            <a:br>
              <a:rPr lang="en-GB" sz="2000" dirty="0">
                <a:solidFill>
                  <a:schemeClr val="bg1"/>
                </a:solidFill>
                <a:latin typeface="Palanquin Dark SemiBold" panose="020B0704020203020204" pitchFamily="34" charset="0"/>
                <a:cs typeface="Palanquin Dark SemiBold" panose="020B0704020203020204" pitchFamily="34" charset="0"/>
              </a:rPr>
            </a:br>
            <a:r>
              <a:rPr lang="en-GB" sz="2000" dirty="0">
                <a:solidFill>
                  <a:schemeClr val="bg1"/>
                </a:solidFill>
                <a:latin typeface="Palanquin Dark SemiBold" panose="020B0704020203020204" pitchFamily="34" charset="0"/>
                <a:cs typeface="Palanquin Dark SemiBold" panose="020B0704020203020204" pitchFamily="34" charset="0"/>
              </a:rPr>
              <a:t>Unit 5.2 – Online Safety</a:t>
            </a:r>
          </a:p>
        </p:txBody>
      </p:sp>
    </p:spTree>
    <p:extLst>
      <p:ext uri="{BB962C8B-B14F-4D97-AF65-F5344CB8AC3E}">
        <p14:creationId xmlns:p14="http://schemas.microsoft.com/office/powerpoint/2010/main" val="86858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838200" y="543158"/>
            <a:ext cx="10515600" cy="1325563"/>
          </a:xfrm>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4: Image Manipulation</a:t>
            </a:r>
            <a:endParaRPr lang="en-GB" dirty="0">
              <a:latin typeface="Palanquin Dark SemiBold" panose="020B0704020203020204" pitchFamily="34" charset="0"/>
              <a:cs typeface="Palanquin Dark SemiBold" panose="020B0704020203020204" pitchFamily="34" charset="0"/>
            </a:endParaRPr>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10</a:t>
            </a:r>
            <a:endParaRPr lang="en-GB" sz="1050" dirty="0"/>
          </a:p>
        </p:txBody>
      </p:sp>
      <p:sp>
        <p:nvSpPr>
          <p:cNvPr id="33" name="Content Placeholder 2">
            <a:extLst>
              <a:ext uri="{FF2B5EF4-FFF2-40B4-BE49-F238E27FC236}">
                <a16:creationId xmlns:a16="http://schemas.microsoft.com/office/drawing/2014/main" id="{4BB4F226-6DBC-4F36-8A29-8AA87F332F00}"/>
              </a:ext>
            </a:extLst>
          </p:cNvPr>
          <p:cNvSpPr txBox="1">
            <a:spLocks/>
          </p:cNvSpPr>
          <p:nvPr/>
        </p:nvSpPr>
        <p:spPr>
          <a:xfrm>
            <a:off x="778835" y="1684055"/>
            <a:ext cx="10634330" cy="369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Blip>
                <a:blip r:embed="rId4"/>
              </a:buBlip>
            </a:pPr>
            <a:r>
              <a:rPr lang="en-GB" sz="1800" dirty="0">
                <a:latin typeface="Nunito" panose="00000500000000000000" pitchFamily="2" charset="0"/>
              </a:rPr>
              <a:t>Answer the image manipulation questions below</a:t>
            </a:r>
          </a:p>
        </p:txBody>
      </p:sp>
      <p:sp>
        <p:nvSpPr>
          <p:cNvPr id="3" name="Rectangle 2">
            <a:extLst>
              <a:ext uri="{FF2B5EF4-FFF2-40B4-BE49-F238E27FC236}">
                <a16:creationId xmlns:a16="http://schemas.microsoft.com/office/drawing/2014/main" id="{2848414C-010E-4B20-9B29-86FCCDF812FC}"/>
              </a:ext>
            </a:extLst>
          </p:cNvPr>
          <p:cNvSpPr/>
          <p:nvPr/>
        </p:nvSpPr>
        <p:spPr>
          <a:xfrm>
            <a:off x="838199" y="2067525"/>
            <a:ext cx="10634329" cy="4801314"/>
          </a:xfrm>
          <a:prstGeom prst="rect">
            <a:avLst/>
          </a:prstGeom>
        </p:spPr>
        <p:txBody>
          <a:bodyPr wrap="square">
            <a:spAutoFit/>
          </a:bodyPr>
          <a:lstStyle/>
          <a:p>
            <a:r>
              <a:rPr lang="en-GB" dirty="0"/>
              <a:t>Image Manipulation</a:t>
            </a:r>
          </a:p>
          <a:p>
            <a:r>
              <a:rPr lang="en-GB" dirty="0"/>
              <a:t>How it would feel showing your images to a good friend, someone in the class who knows that they have been doing them in this lesson?</a:t>
            </a:r>
          </a:p>
          <a:p>
            <a:endParaRPr lang="en-GB" dirty="0"/>
          </a:p>
          <a:p>
            <a:r>
              <a:rPr lang="en-GB" dirty="0"/>
              <a:t>How would you feel if your sibling or family member saw the embarrassing picture?</a:t>
            </a:r>
          </a:p>
          <a:p>
            <a:endParaRPr lang="en-GB" dirty="0"/>
          </a:p>
          <a:p>
            <a:r>
              <a:rPr lang="en-GB" dirty="0"/>
              <a:t>How would you feel if someone else from the class was able to get a copy of their good picture (online or printed) and then took it home and claimed they had made it or took it to the headteacher and got praise for a creative piece of work?</a:t>
            </a:r>
          </a:p>
          <a:p>
            <a:endParaRPr lang="en-GB" dirty="0"/>
          </a:p>
          <a:p>
            <a:r>
              <a:rPr lang="en-GB" dirty="0"/>
              <a:t>How would you feel if some children in the other class saw the embarrassing one?</a:t>
            </a:r>
          </a:p>
          <a:p>
            <a:endParaRPr lang="en-US" dirty="0"/>
          </a:p>
          <a:p>
            <a:r>
              <a:rPr lang="en-GB" dirty="0"/>
              <a:t>What about if they were children that you did not get on well with?</a:t>
            </a:r>
          </a:p>
          <a:p>
            <a:r>
              <a:rPr lang="en-GB" dirty="0"/>
              <a:t> </a:t>
            </a:r>
          </a:p>
          <a:p>
            <a:r>
              <a:rPr lang="en-GB" dirty="0"/>
              <a:t>How would you feel if they printed off lots of copies and stuck them all over the school and added their own ‘edits’ to make the picture even more embarrassing?</a:t>
            </a:r>
          </a:p>
          <a:p>
            <a:endParaRPr lang="en-GB" dirty="0"/>
          </a:p>
        </p:txBody>
      </p:sp>
    </p:spTree>
    <p:extLst>
      <p:ext uri="{BB962C8B-B14F-4D97-AF65-F5344CB8AC3E}">
        <p14:creationId xmlns:p14="http://schemas.microsoft.com/office/powerpoint/2010/main" val="160598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D49E-B81E-4DFC-A85D-56D706BF2566}"/>
              </a:ext>
            </a:extLst>
          </p:cNvPr>
          <p:cNvSpPr>
            <a:spLocks noGrp="1"/>
          </p:cNvSpPr>
          <p:nvPr>
            <p:ph type="title"/>
          </p:nvPr>
        </p:nvSpPr>
        <p:spPr/>
        <p:txBody>
          <a:bodyPr/>
          <a:lstStyle/>
          <a:p>
            <a:r>
              <a:rPr lang="en-US" dirty="0"/>
              <a:t>Image manipulation questions continued…</a:t>
            </a:r>
            <a:endParaRPr lang="en-GB" dirty="0"/>
          </a:p>
        </p:txBody>
      </p:sp>
      <p:sp>
        <p:nvSpPr>
          <p:cNvPr id="3" name="Content Placeholder 2">
            <a:extLst>
              <a:ext uri="{FF2B5EF4-FFF2-40B4-BE49-F238E27FC236}">
                <a16:creationId xmlns:a16="http://schemas.microsoft.com/office/drawing/2014/main" id="{2A5DEB22-373D-4AF8-879E-C7A00A41F9C8}"/>
              </a:ext>
            </a:extLst>
          </p:cNvPr>
          <p:cNvSpPr>
            <a:spLocks noGrp="1"/>
          </p:cNvSpPr>
          <p:nvPr>
            <p:ph idx="1"/>
          </p:nvPr>
        </p:nvSpPr>
        <p:spPr/>
        <p:txBody>
          <a:bodyPr/>
          <a:lstStyle/>
          <a:p>
            <a:r>
              <a:rPr lang="en-GB" dirty="0"/>
              <a:t>How would this change if they then shared the image with the children at a club that you go to? </a:t>
            </a:r>
          </a:p>
          <a:p>
            <a:r>
              <a:rPr lang="en-GB" dirty="0"/>
              <a:t> </a:t>
            </a:r>
          </a:p>
          <a:p>
            <a:r>
              <a:rPr lang="en-GB" dirty="0"/>
              <a:t>What about sharing it online so that when anyone searches the internet and puts in your name, this image comes up?</a:t>
            </a:r>
          </a:p>
          <a:p>
            <a:r>
              <a:rPr lang="en-GB" dirty="0"/>
              <a:t> </a:t>
            </a:r>
          </a:p>
          <a:p>
            <a:r>
              <a:rPr lang="en-GB" dirty="0"/>
              <a:t>How does it feel to think that this embarrassing image could still come up 10 years from now when someone who is interested in employing you, looks up your name on the Internet?</a:t>
            </a:r>
          </a:p>
          <a:p>
            <a:endParaRPr lang="en-GB" dirty="0"/>
          </a:p>
        </p:txBody>
      </p:sp>
    </p:spTree>
    <p:extLst>
      <p:ext uri="{BB962C8B-B14F-4D97-AF65-F5344CB8AC3E}">
        <p14:creationId xmlns:p14="http://schemas.microsoft.com/office/powerpoint/2010/main" val="2978209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C11E-810D-4241-9EDB-79E2DA6B008C}"/>
              </a:ext>
            </a:extLst>
          </p:cNvPr>
          <p:cNvSpPr>
            <a:spLocks noGrp="1"/>
          </p:cNvSpPr>
          <p:nvPr>
            <p:ph type="title"/>
          </p:nvPr>
        </p:nvSpPr>
        <p:spPr>
          <a:xfrm>
            <a:off x="487855" y="362288"/>
            <a:ext cx="9761931" cy="817503"/>
          </a:xfrm>
        </p:spPr>
        <p:txBody>
          <a:bodyPr>
            <a:normAutofit/>
          </a:bodyPr>
          <a:lstStyle/>
          <a:p>
            <a:r>
              <a:rPr lang="en-GB" dirty="0">
                <a:latin typeface="Palanquin Dark SemiBold" panose="020B0704020203020204" pitchFamily="34" charset="0"/>
                <a:cs typeface="Palanquin Dark SemiBold" panose="020B0704020203020204" pitchFamily="34" charset="0"/>
              </a:rPr>
              <a:t>Activity 5: Extension</a:t>
            </a:r>
          </a:p>
        </p:txBody>
      </p:sp>
      <p:sp>
        <p:nvSpPr>
          <p:cNvPr id="3" name="TextBox 2">
            <a:extLst>
              <a:ext uri="{FF2B5EF4-FFF2-40B4-BE49-F238E27FC236}">
                <a16:creationId xmlns:a16="http://schemas.microsoft.com/office/drawing/2014/main" id="{C40515EE-79B7-4FB7-AD9A-669DAAF349B1}"/>
              </a:ext>
            </a:extLst>
          </p:cNvPr>
          <p:cNvSpPr txBox="1"/>
          <p:nvPr/>
        </p:nvSpPr>
        <p:spPr>
          <a:xfrm>
            <a:off x="487855" y="1239886"/>
            <a:ext cx="10439820" cy="4985980"/>
          </a:xfrm>
          <a:prstGeom prst="rect">
            <a:avLst/>
          </a:prstGeom>
          <a:noFill/>
        </p:spPr>
        <p:txBody>
          <a:bodyPr wrap="square" rtlCol="0">
            <a:spAutoFit/>
          </a:bodyPr>
          <a:lstStyle/>
          <a:p>
            <a:pPr marL="285750" indent="-285750">
              <a:spcAft>
                <a:spcPts val="600"/>
              </a:spcAft>
              <a:buBlip>
                <a:blip r:embed="rId3"/>
              </a:buBlip>
            </a:pPr>
            <a:r>
              <a:rPr lang="en-GB" sz="2400" dirty="0">
                <a:latin typeface="Nunito" panose="00000500000000000000" pitchFamily="2" charset="0"/>
              </a:rPr>
              <a:t>Write about the following aspects of image manipulation:</a:t>
            </a:r>
          </a:p>
          <a:p>
            <a:pPr marL="285750" indent="-285750">
              <a:spcAft>
                <a:spcPts val="600"/>
              </a:spcAft>
              <a:buBlip>
                <a:blip r:embed="rId3"/>
              </a:buBlip>
            </a:pPr>
            <a:r>
              <a:rPr lang="en-GB" sz="2400" dirty="0">
                <a:latin typeface="Nunito" panose="00000500000000000000" pitchFamily="2" charset="0"/>
              </a:rPr>
              <a:t>Although it is fun using the erase and stamper tools to modify a selfie, how happy are you to have a photograph of yourself used on a digital system? </a:t>
            </a:r>
          </a:p>
          <a:p>
            <a:pPr marL="285750" indent="-285750">
              <a:spcAft>
                <a:spcPts val="600"/>
              </a:spcAft>
              <a:buBlip>
                <a:blip r:embed="rId3"/>
              </a:buBlip>
            </a:pPr>
            <a:r>
              <a:rPr lang="en-GB" sz="2400" dirty="0">
                <a:latin typeface="Nunito" panose="00000500000000000000" pitchFamily="2" charset="0"/>
              </a:rPr>
              <a:t>What is a better option than using a photograph?</a:t>
            </a:r>
          </a:p>
          <a:p>
            <a:pPr marL="285750" indent="-285750">
              <a:spcAft>
                <a:spcPts val="600"/>
              </a:spcAft>
              <a:buBlip>
                <a:blip r:embed="rId3"/>
              </a:buBlip>
            </a:pPr>
            <a:r>
              <a:rPr lang="en-GB" sz="2400" dirty="0">
                <a:latin typeface="Nunito" panose="00000500000000000000" pitchFamily="2" charset="0"/>
              </a:rPr>
              <a:t>Have you used Avatars on any online platforms? </a:t>
            </a:r>
          </a:p>
          <a:p>
            <a:pPr marL="285750" indent="-285750">
              <a:spcAft>
                <a:spcPts val="600"/>
              </a:spcAft>
              <a:buBlip>
                <a:blip r:embed="rId3"/>
              </a:buBlip>
            </a:pPr>
            <a:r>
              <a:rPr lang="en-GB" sz="2400" dirty="0">
                <a:latin typeface="Nunito" panose="00000500000000000000" pitchFamily="2" charset="0"/>
              </a:rPr>
              <a:t>Why might creating an Avatar be a safer option than using a photograph (modified or not)?</a:t>
            </a:r>
          </a:p>
          <a:p>
            <a:pPr marL="285750" indent="-285750">
              <a:spcAft>
                <a:spcPts val="600"/>
              </a:spcAft>
              <a:buBlip>
                <a:blip r:embed="rId3"/>
              </a:buBlip>
            </a:pPr>
            <a:r>
              <a:rPr lang="en-GB" sz="2400" dirty="0">
                <a:latin typeface="Nunito" panose="00000500000000000000" pitchFamily="2" charset="0"/>
              </a:rPr>
              <a:t>Why do you think that the Avatar maker in Purple Mash does not have an option to take a selfie and use that?</a:t>
            </a:r>
          </a:p>
          <a:p>
            <a:pPr marL="285750" indent="-285750">
              <a:spcAft>
                <a:spcPts val="600"/>
              </a:spcAft>
              <a:buBlip>
                <a:blip r:embed="rId3"/>
              </a:buBlip>
            </a:pPr>
            <a:r>
              <a:rPr lang="en-GB" sz="2400" dirty="0">
                <a:latin typeface="Nunito" panose="00000500000000000000" pitchFamily="2" charset="0"/>
              </a:rPr>
              <a:t>Can you think of any situations when an accurate photograph needs to be used online?</a:t>
            </a:r>
          </a:p>
        </p:txBody>
      </p:sp>
      <p:sp>
        <p:nvSpPr>
          <p:cNvPr id="4" name="Rectangle 3">
            <a:extLst>
              <a:ext uri="{FF2B5EF4-FFF2-40B4-BE49-F238E27FC236}">
                <a16:creationId xmlns:a16="http://schemas.microsoft.com/office/drawing/2014/main" id="{508E6239-0932-4E4F-84EC-41AF28ED9323}"/>
              </a:ext>
            </a:extLst>
          </p:cNvPr>
          <p:cNvSpPr/>
          <p:nvPr/>
        </p:nvSpPr>
        <p:spPr>
          <a:xfrm>
            <a:off x="5431480" y="1384427"/>
            <a:ext cx="2478692" cy="369332"/>
          </a:xfrm>
          <a:prstGeom prst="rect">
            <a:avLst/>
          </a:prstGeom>
        </p:spPr>
        <p:txBody>
          <a:bodyPr wrap="none">
            <a:spAutoFit/>
          </a:bodyPr>
          <a:lstStyle/>
          <a:p>
            <a:r>
              <a:rPr lang="en-GB" dirty="0">
                <a:solidFill>
                  <a:schemeClr val="bg1"/>
                </a:solidFill>
              </a:rPr>
              <a:t>It can be very confusing!</a:t>
            </a:r>
          </a:p>
        </p:txBody>
      </p:sp>
      <p:sp>
        <p:nvSpPr>
          <p:cNvPr id="16" name="TextBox 15">
            <a:extLst>
              <a:ext uri="{FF2B5EF4-FFF2-40B4-BE49-F238E27FC236}">
                <a16:creationId xmlns:a16="http://schemas.microsoft.com/office/drawing/2014/main" id="{97742BA4-EE6C-4090-8FE8-7A96953DB21B}"/>
              </a:ext>
            </a:extLst>
          </p:cNvPr>
          <p:cNvSpPr txBox="1"/>
          <p:nvPr/>
        </p:nvSpPr>
        <p:spPr>
          <a:xfrm>
            <a:off x="487855" y="636365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17" name="Picture 16">
            <a:extLst>
              <a:ext uri="{FF2B5EF4-FFF2-40B4-BE49-F238E27FC236}">
                <a16:creationId xmlns:a16="http://schemas.microsoft.com/office/drawing/2014/main" id="{41116566-D100-4AB9-876F-F4506C8ADD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8" name="TextBox 17">
            <a:extLst>
              <a:ext uri="{FF2B5EF4-FFF2-40B4-BE49-F238E27FC236}">
                <a16:creationId xmlns:a16="http://schemas.microsoft.com/office/drawing/2014/main" id="{A9C89949-D020-4286-A9D3-427D2C6D436E}"/>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r>
              <a:rPr lang="en-US" sz="1050" dirty="0">
                <a:latin typeface="Palanquin" panose="020B0004020203020204" pitchFamily="34" charset="0"/>
                <a:ea typeface="Calibri" panose="020F0502020204030204" pitchFamily="34" charset="0"/>
              </a:rPr>
              <a:t>11</a:t>
            </a:r>
            <a:endParaRPr lang="en-GB" sz="1050" dirty="0"/>
          </a:p>
        </p:txBody>
      </p:sp>
    </p:spTree>
    <p:extLst>
      <p:ext uri="{BB962C8B-B14F-4D97-AF65-F5344CB8AC3E}">
        <p14:creationId xmlns:p14="http://schemas.microsoft.com/office/powerpoint/2010/main" val="110199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Review Success </a:t>
            </a:r>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C</a:t>
            </a:r>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riteria</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690688"/>
            <a:ext cx="10515600" cy="2437282"/>
          </a:xfrm>
        </p:spPr>
        <p:txBody>
          <a:bodyPr>
            <a:normAutofit lnSpcReduction="10000"/>
          </a:bodyPr>
          <a:lstStyle/>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I think critically about what I share online, even when asked by a usually reliable person to share something.</a:t>
            </a:r>
          </a:p>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I have clear ideas about good passwords.</a:t>
            </a:r>
          </a:p>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I can see how a person could use images and digital technology to create effects not possible without technology.</a:t>
            </a:r>
          </a:p>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I have experienced how image manipulation could be used to upset people, even using simple, freely available tools and little specialist knowledge.</a:t>
            </a: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55C8F386-4F53-41B5-9FE5-8CDE384B50BF}" type="slidenum">
              <a:rPr lang="en-US" sz="1050" smtClean="0">
                <a:effectLst/>
                <a:latin typeface="Palanquin" panose="020B0004020203020204" pitchFamily="34" charset="0"/>
                <a:ea typeface="Calibri" panose="020F0502020204030204" pitchFamily="34" charset="0"/>
              </a:rPr>
              <a:t>13</a:t>
            </a:fld>
            <a:endParaRPr lang="en-GB" sz="1050" dirty="0"/>
          </a:p>
        </p:txBody>
      </p:sp>
    </p:spTree>
    <p:extLst>
      <p:ext uri="{BB962C8B-B14F-4D97-AF65-F5344CB8AC3E}">
        <p14:creationId xmlns:p14="http://schemas.microsoft.com/office/powerpoint/2010/main" val="423481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lstStyle/>
          <a:p>
            <a:r>
              <a:rPr lang="en-GB" dirty="0">
                <a:latin typeface="Palanquin Dark SemiBold" panose="020B0704020203020204" pitchFamily="34" charset="0"/>
                <a:cs typeface="Palanquin Dark SemiBold" panose="020B0704020203020204" pitchFamily="34" charset="0"/>
              </a:rPr>
              <a:t>Aims</a:t>
            </a: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825625"/>
            <a:ext cx="10515600" cy="2737139"/>
          </a:xfrm>
        </p:spPr>
        <p:txBody>
          <a:bodyPr/>
          <a:lstStyle/>
          <a:p>
            <a:pPr lvl="0">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To know how to maintain secure passwords.</a:t>
            </a:r>
          </a:p>
          <a:p>
            <a:pPr lvl="0">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To understand the advantages, disadvantages, permissions, and purposes of altering an image digitally and the reasons for this.</a:t>
            </a:r>
          </a:p>
          <a:p>
            <a:pPr lvl="0">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To be aware of appropriate and inappropriate text, photographs and videos and the impact of sharing these online.</a:t>
            </a: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2</a:t>
            </a:r>
            <a:endParaRPr lang="en-GB" sz="1050" dirty="0"/>
          </a:p>
        </p:txBody>
      </p:sp>
    </p:spTree>
    <p:extLst>
      <p:ext uri="{BB962C8B-B14F-4D97-AF65-F5344CB8AC3E}">
        <p14:creationId xmlns:p14="http://schemas.microsoft.com/office/powerpoint/2010/main" val="202917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Success Criteria</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474643"/>
            <a:ext cx="10515600" cy="4351338"/>
          </a:xfrm>
        </p:spPr>
        <p:txBody>
          <a:bodyPr/>
          <a:lstStyle/>
          <a:p>
            <a:pPr marL="0" lvl="0" indent="0">
              <a:lnSpc>
                <a:spcPct val="100000"/>
              </a:lnSpc>
              <a:spcAft>
                <a:spcPts val="600"/>
              </a:spcAft>
              <a:buNone/>
            </a:pPr>
            <a:r>
              <a:rPr lang="en-GB" sz="1800" dirty="0">
                <a:latin typeface="Nunito" panose="00000500000000000000" pitchFamily="2" charset="0"/>
                <a:ea typeface="Times New Roman" panose="02020603050405020304" pitchFamily="18" charset="0"/>
                <a:cs typeface="Times New Roman" panose="02020603050405020304" pitchFamily="18" charset="0"/>
              </a:rPr>
              <a:t>I can</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think critically about what </a:t>
            </a:r>
            <a:r>
              <a:rPr lang="en-GB" sz="1800" dirty="0">
                <a:latin typeface="Nunito" panose="00000500000000000000" pitchFamily="2" charset="0"/>
                <a:ea typeface="Times New Roman" panose="02020603050405020304" pitchFamily="18" charset="0"/>
                <a:cs typeface="Times New Roman" panose="02020603050405020304" pitchFamily="18" charset="0"/>
              </a:rPr>
              <a:t>I</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share online, even when asked by a usually reliable person to share something.</a:t>
            </a:r>
          </a:p>
          <a:p>
            <a:pPr lvl="0">
              <a:lnSpc>
                <a:spcPct val="100000"/>
              </a:lnSpc>
              <a:spcAft>
                <a:spcPts val="600"/>
              </a:spcAft>
              <a:buBlip>
                <a:blip r:embed="rId3"/>
              </a:buBlip>
            </a:pPr>
            <a:r>
              <a:rPr lang="en-GB" sz="1800" dirty="0">
                <a:latin typeface="Nunito" panose="00000500000000000000" pitchFamily="2" charset="0"/>
                <a:ea typeface="Times New Roman" panose="02020603050405020304" pitchFamily="18" charset="0"/>
                <a:cs typeface="Times New Roman" panose="02020603050405020304" pitchFamily="18" charset="0"/>
              </a:rPr>
              <a:t>I </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have clear ideas about good passwords.</a:t>
            </a:r>
          </a:p>
          <a:p>
            <a:pPr lvl="0">
              <a:lnSpc>
                <a:spcPct val="100000"/>
              </a:lnSpc>
              <a:spcAft>
                <a:spcPts val="600"/>
              </a:spcAft>
              <a:buBlip>
                <a:blip r:embed="rId3"/>
              </a:buBlip>
            </a:pPr>
            <a:r>
              <a:rPr lang="en-GB" sz="1800" dirty="0">
                <a:latin typeface="Nunito" panose="00000500000000000000" pitchFamily="2" charset="0"/>
                <a:ea typeface="Times New Roman" panose="02020603050405020304" pitchFamily="18" charset="0"/>
                <a:cs typeface="Times New Roman" panose="02020603050405020304" pitchFamily="18" charset="0"/>
              </a:rPr>
              <a:t>I </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can see how </a:t>
            </a:r>
            <a:r>
              <a:rPr lang="en-GB" sz="1800" dirty="0">
                <a:latin typeface="Nunito" panose="00000500000000000000" pitchFamily="2" charset="0"/>
                <a:ea typeface="Times New Roman" panose="02020603050405020304" pitchFamily="18" charset="0"/>
                <a:cs typeface="Times New Roman" panose="02020603050405020304" pitchFamily="18" charset="0"/>
              </a:rPr>
              <a:t>I</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can use images and digital technology to create effects not possible without technology.</a:t>
            </a:r>
          </a:p>
          <a:p>
            <a:pPr lvl="0">
              <a:lnSpc>
                <a:spcPct val="100000"/>
              </a:lnSpc>
              <a:spcAft>
                <a:spcPts val="600"/>
              </a:spcAft>
              <a:buBlip>
                <a:blip r:embed="rId3"/>
              </a:buBlip>
            </a:pPr>
            <a:r>
              <a:rPr lang="en-GB" sz="1800" dirty="0">
                <a:latin typeface="Nunito" panose="00000500000000000000" pitchFamily="2" charset="0"/>
                <a:ea typeface="Times New Roman" panose="02020603050405020304" pitchFamily="18" charset="0"/>
                <a:cs typeface="Times New Roman" panose="02020603050405020304" pitchFamily="18" charset="0"/>
              </a:rPr>
              <a:t>I</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have experienced how image manipulation could be used to upset </a:t>
            </a:r>
            <a:r>
              <a:rPr lang="en-GB" sz="1800" dirty="0">
                <a:latin typeface="Nunito" panose="00000500000000000000" pitchFamily="2" charset="0"/>
                <a:ea typeface="Times New Roman" panose="02020603050405020304" pitchFamily="18" charset="0"/>
                <a:cs typeface="Times New Roman" panose="02020603050405020304" pitchFamily="18" charset="0"/>
              </a:rPr>
              <a:t>myself</a:t>
            </a:r>
            <a:r>
              <a:rPr lang="en-GB" sz="1800" dirty="0">
                <a:effectLst/>
                <a:latin typeface="Nunito" panose="00000500000000000000" pitchFamily="2" charset="0"/>
                <a:ea typeface="Times New Roman" panose="02020603050405020304" pitchFamily="18" charset="0"/>
                <a:cs typeface="Times New Roman" panose="02020603050405020304" pitchFamily="18" charset="0"/>
              </a:rPr>
              <a:t> or others even using simple, freely available tools and little specialist knowledge.</a:t>
            </a: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3</a:t>
            </a:r>
            <a:endParaRPr lang="en-GB" sz="1050" dirty="0"/>
          </a:p>
        </p:txBody>
      </p:sp>
    </p:spTree>
    <p:extLst>
      <p:ext uri="{BB962C8B-B14F-4D97-AF65-F5344CB8AC3E}">
        <p14:creationId xmlns:p14="http://schemas.microsoft.com/office/powerpoint/2010/main" val="425284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C11E-810D-4241-9EDB-79E2DA6B008C}"/>
              </a:ext>
            </a:extLst>
          </p:cNvPr>
          <p:cNvSpPr>
            <a:spLocks noGrp="1"/>
          </p:cNvSpPr>
          <p:nvPr>
            <p:ph type="title"/>
          </p:nvPr>
        </p:nvSpPr>
        <p:spPr>
          <a:xfrm>
            <a:off x="637743" y="408865"/>
            <a:ext cx="10916514" cy="1645501"/>
          </a:xfrm>
        </p:spPr>
        <p:txBody>
          <a:bodyPr>
            <a:normAutofit/>
          </a:bodyPr>
          <a:lstStyle/>
          <a:p>
            <a:r>
              <a:rPr lang="en-GB" dirty="0">
                <a:latin typeface="Palanquin Dark SemiBold" panose="020B0704020203020204" pitchFamily="34" charset="0"/>
                <a:cs typeface="Palanquin Dark SemiBold" panose="020B0704020203020204" pitchFamily="34" charset="0"/>
              </a:rPr>
              <a:t>Activity 1: Review</a:t>
            </a:r>
          </a:p>
        </p:txBody>
      </p:sp>
      <p:sp>
        <p:nvSpPr>
          <p:cNvPr id="3" name="TextBox 2">
            <a:extLst>
              <a:ext uri="{FF2B5EF4-FFF2-40B4-BE49-F238E27FC236}">
                <a16:creationId xmlns:a16="http://schemas.microsoft.com/office/drawing/2014/main" id="{C40515EE-79B7-4FB7-AD9A-669DAAF349B1}"/>
              </a:ext>
            </a:extLst>
          </p:cNvPr>
          <p:cNvSpPr txBox="1"/>
          <p:nvPr/>
        </p:nvSpPr>
        <p:spPr>
          <a:xfrm>
            <a:off x="613947" y="1753759"/>
            <a:ext cx="10916513" cy="687881"/>
          </a:xfrm>
          <a:prstGeom prst="rect">
            <a:avLst/>
          </a:prstGeom>
          <a:noFill/>
        </p:spPr>
        <p:txBody>
          <a:bodyPr wrap="square" rtlCol="0">
            <a:spAutoFit/>
          </a:bodyPr>
          <a:lstStyle/>
          <a:p>
            <a:pPr marL="342900" lvl="0" indent="-342900">
              <a:lnSpc>
                <a:spcPct val="115000"/>
              </a:lnSpc>
              <a:spcBef>
                <a:spcPts val="600"/>
              </a:spcBef>
              <a:buBlip>
                <a:blip r:embed="rId3"/>
              </a:buBlip>
            </a:pPr>
            <a:r>
              <a:rPr lang="en-GB" sz="1800" dirty="0">
                <a:effectLst/>
                <a:latin typeface="Nunito" panose="00000500000000000000" pitchFamily="2" charset="0"/>
                <a:ea typeface="Arial" panose="020B0604020202020204" pitchFamily="34" charset="0"/>
                <a:cs typeface="Calibri" panose="020F0502020204030204" pitchFamily="34" charset="0"/>
              </a:rPr>
              <a:t>Remind yourself of the </a:t>
            </a:r>
            <a:r>
              <a:rPr lang="en-GB" sz="1800" dirty="0" err="1">
                <a:effectLst/>
                <a:latin typeface="Nunito" panose="00000500000000000000" pitchFamily="2" charset="0"/>
                <a:ea typeface="Arial" panose="020B0604020202020204" pitchFamily="34" charset="0"/>
                <a:cs typeface="Calibri" panose="020F0502020204030204" pitchFamily="34" charset="0"/>
              </a:rPr>
              <a:t>smartcrew</a:t>
            </a:r>
            <a:r>
              <a:rPr lang="en-GB" sz="1800" dirty="0">
                <a:effectLst/>
                <a:latin typeface="Nunito" panose="00000500000000000000" pitchFamily="2" charset="0"/>
                <a:ea typeface="Arial" panose="020B0604020202020204" pitchFamily="34" charset="0"/>
                <a:cs typeface="Calibri" panose="020F0502020204030204" pitchFamily="34" charset="0"/>
              </a:rPr>
              <a:t> rules and look back at your comic strip that you did yesterday..</a:t>
            </a:r>
          </a:p>
          <a:p>
            <a:pPr marL="285750" indent="-285750">
              <a:spcAft>
                <a:spcPts val="600"/>
              </a:spcAft>
              <a:buBlip>
                <a:blip r:embed="rId3"/>
              </a:buBlip>
            </a:pPr>
            <a:endParaRPr lang="en-GB" dirty="0">
              <a:latin typeface="Nunito" panose="00000500000000000000" pitchFamily="2" charset="0"/>
            </a:endParaRPr>
          </a:p>
        </p:txBody>
      </p:sp>
      <p:sp>
        <p:nvSpPr>
          <p:cNvPr id="4" name="Rectangle 3">
            <a:extLst>
              <a:ext uri="{FF2B5EF4-FFF2-40B4-BE49-F238E27FC236}">
                <a16:creationId xmlns:a16="http://schemas.microsoft.com/office/drawing/2014/main" id="{508E6239-0932-4E4F-84EC-41AF28ED9323}"/>
              </a:ext>
            </a:extLst>
          </p:cNvPr>
          <p:cNvSpPr/>
          <p:nvPr/>
        </p:nvSpPr>
        <p:spPr>
          <a:xfrm>
            <a:off x="5431480" y="1384427"/>
            <a:ext cx="2478692" cy="369332"/>
          </a:xfrm>
          <a:prstGeom prst="rect">
            <a:avLst/>
          </a:prstGeom>
        </p:spPr>
        <p:txBody>
          <a:bodyPr wrap="none">
            <a:spAutoFit/>
          </a:bodyPr>
          <a:lstStyle/>
          <a:p>
            <a:r>
              <a:rPr lang="en-GB" dirty="0">
                <a:solidFill>
                  <a:schemeClr val="bg1"/>
                </a:solidFill>
              </a:rPr>
              <a:t>It can be very confusing!</a:t>
            </a:r>
          </a:p>
        </p:txBody>
      </p:sp>
      <p:sp>
        <p:nvSpPr>
          <p:cNvPr id="16" name="TextBox 15">
            <a:extLst>
              <a:ext uri="{FF2B5EF4-FFF2-40B4-BE49-F238E27FC236}">
                <a16:creationId xmlns:a16="http://schemas.microsoft.com/office/drawing/2014/main" id="{97742BA4-EE6C-4090-8FE8-7A96953DB21B}"/>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17" name="Picture 16">
            <a:extLst>
              <a:ext uri="{FF2B5EF4-FFF2-40B4-BE49-F238E27FC236}">
                <a16:creationId xmlns:a16="http://schemas.microsoft.com/office/drawing/2014/main" id="{41116566-D100-4AB9-876F-F4506C8ADD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8" name="TextBox 17">
            <a:extLst>
              <a:ext uri="{FF2B5EF4-FFF2-40B4-BE49-F238E27FC236}">
                <a16:creationId xmlns:a16="http://schemas.microsoft.com/office/drawing/2014/main" id="{A9C89949-D020-4286-A9D3-427D2C6D436E}"/>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r>
              <a:rPr lang="en-US" sz="1050" dirty="0">
                <a:latin typeface="Palanquin" panose="020B0004020203020204" pitchFamily="34" charset="0"/>
                <a:ea typeface="Calibri" panose="020F0502020204030204" pitchFamily="34" charset="0"/>
              </a:rPr>
              <a:t>4</a:t>
            </a:r>
            <a:endParaRPr lang="en-GB" sz="1050" dirty="0"/>
          </a:p>
        </p:txBody>
      </p:sp>
    </p:spTree>
    <p:extLst>
      <p:ext uri="{BB962C8B-B14F-4D97-AF65-F5344CB8AC3E}">
        <p14:creationId xmlns:p14="http://schemas.microsoft.com/office/powerpoint/2010/main" val="248697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Passwords</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472316"/>
            <a:ext cx="10708759" cy="1122028"/>
          </a:xfrm>
        </p:spPr>
        <p:txBody>
          <a:bodyPr>
            <a:normAutofit/>
          </a:bodyPr>
          <a:lstStyle/>
          <a:p>
            <a:pPr>
              <a:lnSpc>
                <a:spcPct val="115000"/>
              </a:lnSpc>
              <a:spcAft>
                <a:spcPts val="600"/>
              </a:spcAft>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Most companies now do not have access to passwords, if a user forgets their password, they are sent a link by email to reset it themselves and the password is encrypted when stored on the company databases. What does </a:t>
            </a:r>
            <a:r>
              <a:rPr lang="en-GB" sz="1800" b="1" i="1" dirty="0">
                <a:effectLst/>
                <a:latin typeface="Nunito" panose="00000500000000000000" pitchFamily="2" charset="0"/>
                <a:ea typeface="MS Mincho" panose="02020609040205080304" pitchFamily="49" charset="-128"/>
                <a:cs typeface="Times New Roman" panose="02020603050405020304" pitchFamily="18" charset="0"/>
              </a:rPr>
              <a:t>encrypt</a:t>
            </a:r>
            <a:r>
              <a:rPr lang="en-GB" sz="1800" dirty="0">
                <a:effectLst/>
                <a:latin typeface="Nunito" panose="00000500000000000000" pitchFamily="2" charset="0"/>
                <a:ea typeface="MS Mincho" panose="02020609040205080304" pitchFamily="49" charset="-128"/>
                <a:cs typeface="Times New Roman" panose="02020603050405020304" pitchFamily="18" charset="0"/>
              </a:rPr>
              <a:t>  mean?</a:t>
            </a:r>
            <a:endParaRPr lang="en-GB" sz="1900" dirty="0">
              <a:effectLst/>
              <a:latin typeface="Nunito" panose="00000500000000000000" pitchFamily="2"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r>
              <a:rPr lang="en-US" sz="1050" dirty="0">
                <a:latin typeface="Palanquin" panose="020B0004020203020204" pitchFamily="34" charset="0"/>
                <a:ea typeface="Calibri" panose="020F0502020204030204" pitchFamily="34" charset="0"/>
              </a:rPr>
              <a:t>5</a:t>
            </a:r>
            <a:endParaRPr lang="en-GB" sz="1050" dirty="0"/>
          </a:p>
        </p:txBody>
      </p:sp>
      <p:sp>
        <p:nvSpPr>
          <p:cNvPr id="37" name="Content Placeholder 2">
            <a:extLst>
              <a:ext uri="{FF2B5EF4-FFF2-40B4-BE49-F238E27FC236}">
                <a16:creationId xmlns:a16="http://schemas.microsoft.com/office/drawing/2014/main" id="{C63C86CF-8296-4510-A318-3B8B4FF135C3}"/>
              </a:ext>
            </a:extLst>
          </p:cNvPr>
          <p:cNvSpPr txBox="1">
            <a:spLocks/>
          </p:cNvSpPr>
          <p:nvPr/>
        </p:nvSpPr>
        <p:spPr>
          <a:xfrm>
            <a:off x="838200" y="4108985"/>
            <a:ext cx="6989548" cy="20595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600"/>
              </a:spcAft>
              <a:buBlip>
                <a:blip r:embed="rId3"/>
              </a:buBlip>
            </a:pPr>
            <a:r>
              <a:rPr lang="en-GB" sz="1800" dirty="0">
                <a:latin typeface="Nunito" panose="00000500000000000000" pitchFamily="2" charset="0"/>
              </a:rPr>
              <a:t>Your password is the first line of defence against identity theft. </a:t>
            </a:r>
          </a:p>
          <a:p>
            <a:pPr>
              <a:lnSpc>
                <a:spcPct val="115000"/>
              </a:lnSpc>
              <a:spcAft>
                <a:spcPts val="600"/>
              </a:spcAft>
              <a:buBlip>
                <a:blip r:embed="rId3"/>
              </a:buBlip>
            </a:pPr>
            <a:r>
              <a:rPr lang="en-GB" sz="1800" dirty="0">
                <a:latin typeface="Nunito" panose="00000500000000000000" pitchFamily="2" charset="0"/>
              </a:rPr>
              <a:t>You do need to think critically about what you are asked to do online, even if the request comes from a reputable source.</a:t>
            </a:r>
          </a:p>
          <a:p>
            <a:pPr>
              <a:lnSpc>
                <a:spcPct val="115000"/>
              </a:lnSpc>
              <a:spcAft>
                <a:spcPts val="600"/>
              </a:spcAft>
              <a:buBlip>
                <a:blip r:embed="rId3"/>
              </a:buBlip>
            </a:pPr>
            <a:r>
              <a:rPr lang="en-GB" sz="1800" dirty="0">
                <a:latin typeface="Nunito" panose="00000500000000000000" pitchFamily="2" charset="0"/>
              </a:rPr>
              <a:t>You might often find yourself in the position of educating your parents or other adults about this as you might have greater awareness of the issues.</a:t>
            </a:r>
            <a:r>
              <a:rPr lang="en-GB" sz="1800" dirty="0">
                <a:latin typeface="Nunito" panose="00000500000000000000" pitchFamily="2" charset="0"/>
                <a:ea typeface="MS Mincho" panose="02020609040205080304" pitchFamily="49" charset="-128"/>
                <a:cs typeface="Times New Roman" panose="02020603050405020304" pitchFamily="18" charset="0"/>
              </a:rPr>
              <a:t>    </a:t>
            </a:r>
            <a:endParaRPr lang="en-GB" sz="1800" dirty="0">
              <a:latin typeface="Nunito" panose="00000500000000000000" pitchFamily="2"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64BD78C-DD3D-43C4-AEBE-839E0222F9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7747" y="3413606"/>
            <a:ext cx="3900465" cy="2602106"/>
          </a:xfrm>
          <a:prstGeom prst="rect">
            <a:avLst/>
          </a:prstGeom>
        </p:spPr>
      </p:pic>
      <p:sp>
        <p:nvSpPr>
          <p:cNvPr id="11" name="Text Box 8">
            <a:extLst>
              <a:ext uri="{FF2B5EF4-FFF2-40B4-BE49-F238E27FC236}">
                <a16:creationId xmlns:a16="http://schemas.microsoft.com/office/drawing/2014/main" id="{EFF36AD7-1BF1-48CF-B450-5AAA25D5936B}"/>
              </a:ext>
            </a:extLst>
          </p:cNvPr>
          <p:cNvSpPr txBox="1"/>
          <p:nvPr/>
        </p:nvSpPr>
        <p:spPr>
          <a:xfrm>
            <a:off x="838200" y="2543963"/>
            <a:ext cx="10708759" cy="1316355"/>
          </a:xfrm>
          <a:prstGeom prst="roundRect">
            <a:avLst>
              <a:gd name="adj" fmla="val 10205"/>
            </a:avLst>
          </a:prstGeom>
          <a:solidFill>
            <a:srgbClr val="C86EE0"/>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p>
            <a:r>
              <a:rPr lang="en-GB" b="1" dirty="0">
                <a:effectLst/>
                <a:latin typeface="Nunito" panose="00000500000000000000" pitchFamily="2" charset="0"/>
                <a:ea typeface="MS Mincho" panose="02020609040205080304" pitchFamily="49" charset="-128"/>
                <a:cs typeface="Times New Roman" panose="02020603050405020304" pitchFamily="18" charset="0"/>
              </a:rPr>
              <a:t>Encryption</a:t>
            </a:r>
            <a:endParaRPr lang="en-GB" dirty="0">
              <a:effectLst/>
              <a:latin typeface="Nunito" panose="00000500000000000000" pitchFamily="2" charset="0"/>
              <a:ea typeface="MS Mincho" panose="02020609040205080304" pitchFamily="49" charset="-128"/>
              <a:cs typeface="Times New Roman" panose="02020603050405020304" pitchFamily="18" charset="0"/>
            </a:endParaRPr>
          </a:p>
          <a:p>
            <a:r>
              <a:rPr lang="en-GB" dirty="0">
                <a:effectLst/>
                <a:latin typeface="Nunito" panose="00000500000000000000" pitchFamily="2" charset="0"/>
                <a:ea typeface="MS Mincho" panose="02020609040205080304" pitchFamily="49" charset="-128"/>
                <a:cs typeface="Times New Roman" panose="02020603050405020304" pitchFamily="18" charset="0"/>
              </a:rPr>
              <a:t>The translation of data into a secret code. Encryption is the most effective way to achieve data security. To read an encrypted file, you must have access to a secret key or password that enables you to decrypt it. Unencrypted data is called plain text; encrypted data is referred to as cipher text.</a:t>
            </a:r>
          </a:p>
          <a:p>
            <a:pPr algn="r"/>
            <a:r>
              <a:rPr lang="en-GB" sz="1200" dirty="0">
                <a:effectLst/>
                <a:latin typeface="Nunito" panose="00000500000000000000" pitchFamily="2" charset="0"/>
                <a:ea typeface="MS Mincho" panose="02020609040205080304" pitchFamily="49" charset="-128"/>
                <a:cs typeface="Times New Roman" panose="02020603050405020304" pitchFamily="18" charset="0"/>
              </a:rPr>
              <a:t>From https://www.webopedia.com</a:t>
            </a:r>
          </a:p>
        </p:txBody>
      </p:sp>
    </p:spTree>
    <p:extLst>
      <p:ext uri="{BB962C8B-B14F-4D97-AF65-F5344CB8AC3E}">
        <p14:creationId xmlns:p14="http://schemas.microsoft.com/office/powerpoint/2010/main" val="131156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2: Passwords</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775059" y="1454955"/>
            <a:ext cx="10515600" cy="430483"/>
          </a:xfrm>
        </p:spPr>
        <p:txBody>
          <a:bodyPr>
            <a:normAutofit/>
          </a:bodyPr>
          <a:lstStyle/>
          <a:p>
            <a:pPr lvl="0">
              <a:lnSpc>
                <a:spcPct val="115000"/>
              </a:lnSpc>
              <a:spcAft>
                <a:spcPts val="600"/>
              </a:spcAft>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What would be your tips for a good, secure password?</a:t>
            </a:r>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6</a:t>
            </a:r>
            <a:endParaRPr lang="en-GB" sz="1050" dirty="0"/>
          </a:p>
        </p:txBody>
      </p:sp>
      <p:sp>
        <p:nvSpPr>
          <p:cNvPr id="23" name="TextBox 22">
            <a:extLst>
              <a:ext uri="{FF2B5EF4-FFF2-40B4-BE49-F238E27FC236}">
                <a16:creationId xmlns:a16="http://schemas.microsoft.com/office/drawing/2014/main" id="{511085F4-CC45-4B4D-9089-4DB7363F5CA3}"/>
              </a:ext>
            </a:extLst>
          </p:cNvPr>
          <p:cNvSpPr txBox="1"/>
          <p:nvPr/>
        </p:nvSpPr>
        <p:spPr>
          <a:xfrm>
            <a:off x="1811379" y="4485284"/>
            <a:ext cx="8220739" cy="954107"/>
          </a:xfrm>
          <a:prstGeom prst="rect">
            <a:avLst/>
          </a:prstGeom>
          <a:noFill/>
        </p:spPr>
        <p:txBody>
          <a:bodyPr wrap="square">
            <a:spAutoFit/>
          </a:bodyPr>
          <a:lstStyle/>
          <a:p>
            <a:pPr marL="285750" indent="-285750">
              <a:buBlip>
                <a:blip r:embed="rId3"/>
              </a:buBlip>
            </a:pPr>
            <a:r>
              <a:rPr lang="en-GB" sz="2800" b="1" dirty="0">
                <a:latin typeface="Nunito" panose="00000500000000000000" pitchFamily="2" charset="0"/>
              </a:rPr>
              <a:t>Now log on to </a:t>
            </a:r>
            <a:r>
              <a:rPr lang="en-GB" sz="2800" b="1" dirty="0" err="1">
                <a:latin typeface="Nunito" panose="00000500000000000000" pitchFamily="2" charset="0"/>
              </a:rPr>
              <a:t>purplemash</a:t>
            </a:r>
            <a:r>
              <a:rPr lang="en-GB" sz="2800" b="1" dirty="0">
                <a:latin typeface="Nunito" panose="00000500000000000000" pitchFamily="2" charset="0"/>
              </a:rPr>
              <a:t> and open the Password Quiz and complete it. </a:t>
            </a:r>
          </a:p>
        </p:txBody>
      </p:sp>
      <p:pic>
        <p:nvPicPr>
          <p:cNvPr id="7" name="Picture 6">
            <a:hlinkClick r:id="rId5"/>
            <a:extLst>
              <a:ext uri="{FF2B5EF4-FFF2-40B4-BE49-F238E27FC236}">
                <a16:creationId xmlns:a16="http://schemas.microsoft.com/office/drawing/2014/main" id="{FB599DE9-DBAA-4DF3-B0B0-03B36578A139}"/>
              </a:ext>
            </a:extLst>
          </p:cNvPr>
          <p:cNvPicPr>
            <a:picLocks noChangeAspect="1"/>
          </p:cNvPicPr>
          <p:nvPr/>
        </p:nvPicPr>
        <p:blipFill>
          <a:blip r:embed="rId6"/>
          <a:stretch>
            <a:fillRect/>
          </a:stretch>
        </p:blipFill>
        <p:spPr>
          <a:xfrm>
            <a:off x="9791825" y="365125"/>
            <a:ext cx="1390844" cy="1428949"/>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6CB8D6C2-03F2-411B-849B-2BEC303F8872}"/>
              </a:ext>
            </a:extLst>
          </p:cNvPr>
          <p:cNvSpPr txBox="1"/>
          <p:nvPr/>
        </p:nvSpPr>
        <p:spPr>
          <a:xfrm>
            <a:off x="4229100" y="1946017"/>
            <a:ext cx="6097772" cy="400494"/>
          </a:xfrm>
          <a:prstGeom prst="rect">
            <a:avLst/>
          </a:prstGeom>
          <a:noFill/>
        </p:spPr>
        <p:txBody>
          <a:bodyPr wrap="square">
            <a:spAutoFit/>
          </a:bodyPr>
          <a:lstStyle/>
          <a:p>
            <a:pPr>
              <a:lnSpc>
                <a:spcPct val="115000"/>
              </a:lnSpc>
              <a:spcAft>
                <a:spcPts val="600"/>
              </a:spcAft>
              <a:buBlip>
                <a:blip r:embed="rId3"/>
              </a:buBlip>
            </a:pPr>
            <a:r>
              <a:rPr lang="en-GB" sz="1800" dirty="0">
                <a:effectLst/>
                <a:latin typeface="Nunito" panose="00000500000000000000" pitchFamily="2" charset="0"/>
                <a:ea typeface="Arial" panose="020B0604020202020204" pitchFamily="34" charset="0"/>
                <a:cs typeface="Calibri" panose="020F0502020204030204" pitchFamily="34" charset="0"/>
              </a:rPr>
              <a:t> At least 6.</a:t>
            </a:r>
          </a:p>
        </p:txBody>
      </p:sp>
      <p:sp>
        <p:nvSpPr>
          <p:cNvPr id="15" name="TextBox 14">
            <a:extLst>
              <a:ext uri="{FF2B5EF4-FFF2-40B4-BE49-F238E27FC236}">
                <a16:creationId xmlns:a16="http://schemas.microsoft.com/office/drawing/2014/main" id="{EA13E25F-2A24-444C-A2C4-CEC95AD72424}"/>
              </a:ext>
            </a:extLst>
          </p:cNvPr>
          <p:cNvSpPr txBox="1"/>
          <p:nvPr/>
        </p:nvSpPr>
        <p:spPr>
          <a:xfrm>
            <a:off x="775059" y="2383371"/>
            <a:ext cx="3238141" cy="400494"/>
          </a:xfrm>
          <a:prstGeom prst="rect">
            <a:avLst/>
          </a:prstGeom>
          <a:noFill/>
        </p:spPr>
        <p:txBody>
          <a:bodyPr wrap="square">
            <a:spAutoFit/>
          </a:bodyPr>
          <a:lstStyle/>
          <a:p>
            <a:pPr>
              <a:lnSpc>
                <a:spcPct val="115000"/>
              </a:lnSpc>
              <a:spcAft>
                <a:spcPts val="600"/>
              </a:spcAft>
              <a:buBlip>
                <a:blip r:embed="rId3"/>
              </a:buBlip>
            </a:pPr>
            <a:r>
              <a:rPr lang="en-GB" sz="1800" dirty="0">
                <a:effectLst/>
                <a:latin typeface="Nunito" panose="00000500000000000000" pitchFamily="2" charset="0"/>
                <a:ea typeface="Arial" panose="020B0604020202020204" pitchFamily="34" charset="0"/>
                <a:cs typeface="Calibri" panose="020F0502020204030204" pitchFamily="34" charset="0"/>
              </a:rPr>
              <a:t> Use of cases?</a:t>
            </a:r>
          </a:p>
        </p:txBody>
      </p:sp>
      <p:sp>
        <p:nvSpPr>
          <p:cNvPr id="17" name="TextBox 16">
            <a:extLst>
              <a:ext uri="{FF2B5EF4-FFF2-40B4-BE49-F238E27FC236}">
                <a16:creationId xmlns:a16="http://schemas.microsoft.com/office/drawing/2014/main" id="{48EDE065-284F-4FEA-8D5C-2FE8261A9DA8}"/>
              </a:ext>
            </a:extLst>
          </p:cNvPr>
          <p:cNvSpPr txBox="1"/>
          <p:nvPr/>
        </p:nvSpPr>
        <p:spPr>
          <a:xfrm>
            <a:off x="4229100" y="2385444"/>
            <a:ext cx="6097772" cy="400494"/>
          </a:xfrm>
          <a:prstGeom prst="rect">
            <a:avLst/>
          </a:prstGeom>
          <a:noFill/>
        </p:spPr>
        <p:txBody>
          <a:bodyPr wrap="square">
            <a:spAutoFit/>
          </a:bodyPr>
          <a:lstStyle/>
          <a:p>
            <a:pPr>
              <a:lnSpc>
                <a:spcPct val="115000"/>
              </a:lnSpc>
              <a:spcAft>
                <a:spcPts val="600"/>
              </a:spcAft>
              <a:buBlip>
                <a:blip r:embed="rId3"/>
              </a:buBlip>
            </a:pPr>
            <a:r>
              <a:rPr lang="en-GB" sz="1800" dirty="0">
                <a:effectLst/>
                <a:latin typeface="Nunito" panose="00000500000000000000" pitchFamily="2" charset="0"/>
                <a:ea typeface="Arial" panose="020B0604020202020204" pitchFamily="34" charset="0"/>
                <a:cs typeface="Calibri" panose="020F0502020204030204" pitchFamily="34" charset="0"/>
              </a:rPr>
              <a:t> Use upper and lower case.</a:t>
            </a:r>
          </a:p>
        </p:txBody>
      </p:sp>
      <p:sp>
        <p:nvSpPr>
          <p:cNvPr id="20" name="TextBox 19">
            <a:extLst>
              <a:ext uri="{FF2B5EF4-FFF2-40B4-BE49-F238E27FC236}">
                <a16:creationId xmlns:a16="http://schemas.microsoft.com/office/drawing/2014/main" id="{3417C780-88E7-4D1D-B47E-2199B177B983}"/>
              </a:ext>
            </a:extLst>
          </p:cNvPr>
          <p:cNvSpPr txBox="1"/>
          <p:nvPr/>
        </p:nvSpPr>
        <p:spPr>
          <a:xfrm>
            <a:off x="775059" y="2903383"/>
            <a:ext cx="6097772" cy="400494"/>
          </a:xfrm>
          <a:prstGeom prst="rect">
            <a:avLst/>
          </a:prstGeom>
          <a:noFill/>
        </p:spPr>
        <p:txBody>
          <a:bodyPr wrap="square">
            <a:spAutoFit/>
          </a:bodyPr>
          <a:lstStyle/>
          <a:p>
            <a:pPr>
              <a:lnSpc>
                <a:spcPct val="115000"/>
              </a:lnSpc>
              <a:spcAft>
                <a:spcPts val="600"/>
              </a:spcAft>
              <a:buBlip>
                <a:blip r:embed="rId3"/>
              </a:buBlip>
            </a:pPr>
            <a:r>
              <a:rPr lang="en-GB" sz="1800" dirty="0">
                <a:effectLst/>
                <a:latin typeface="Nunito" panose="00000500000000000000" pitchFamily="2" charset="0"/>
                <a:ea typeface="Arial" panose="020B0604020202020204" pitchFamily="34" charset="0"/>
                <a:cs typeface="Calibri" panose="020F0502020204030204" pitchFamily="34" charset="0"/>
              </a:rPr>
              <a:t> Combine types of characters?</a:t>
            </a:r>
          </a:p>
        </p:txBody>
      </p:sp>
      <p:sp>
        <p:nvSpPr>
          <p:cNvPr id="21" name="TextBox 20">
            <a:extLst>
              <a:ext uri="{FF2B5EF4-FFF2-40B4-BE49-F238E27FC236}">
                <a16:creationId xmlns:a16="http://schemas.microsoft.com/office/drawing/2014/main" id="{5DC72B04-014E-493C-AAAC-9B6BF931CDD9}"/>
              </a:ext>
            </a:extLst>
          </p:cNvPr>
          <p:cNvSpPr txBox="1"/>
          <p:nvPr/>
        </p:nvSpPr>
        <p:spPr>
          <a:xfrm>
            <a:off x="4229100" y="2883904"/>
            <a:ext cx="7392286" cy="719043"/>
          </a:xfrm>
          <a:prstGeom prst="rect">
            <a:avLst/>
          </a:prstGeom>
          <a:noFill/>
        </p:spPr>
        <p:txBody>
          <a:bodyPr wrap="square">
            <a:spAutoFit/>
          </a:bodyPr>
          <a:lstStyle/>
          <a:p>
            <a:pPr>
              <a:lnSpc>
                <a:spcPct val="115000"/>
              </a:lnSpc>
              <a:spcAft>
                <a:spcPts val="600"/>
              </a:spcAft>
              <a:buBlip>
                <a:blip r:embed="rId3"/>
              </a:buBlip>
            </a:pPr>
            <a:r>
              <a:rPr lang="en-GB" sz="1800" dirty="0">
                <a:effectLst/>
                <a:latin typeface="Nunito" panose="00000500000000000000" pitchFamily="2" charset="0"/>
                <a:ea typeface="Arial" panose="020B0604020202020204" pitchFamily="34" charset="0"/>
                <a:cs typeface="Calibri" panose="020F0502020204030204" pitchFamily="34" charset="0"/>
              </a:rPr>
              <a:t> Use a combination of letters and numbers and (where allowed by the system) use special symbols such as $ or &amp;.</a:t>
            </a:r>
          </a:p>
        </p:txBody>
      </p:sp>
      <p:sp>
        <p:nvSpPr>
          <p:cNvPr id="14" name="TextBox 13">
            <a:extLst>
              <a:ext uri="{FF2B5EF4-FFF2-40B4-BE49-F238E27FC236}">
                <a16:creationId xmlns:a16="http://schemas.microsoft.com/office/drawing/2014/main" id="{82E468C5-83C2-4B5F-9FAD-6A91E7DD0435}"/>
              </a:ext>
            </a:extLst>
          </p:cNvPr>
          <p:cNvSpPr txBox="1"/>
          <p:nvPr/>
        </p:nvSpPr>
        <p:spPr>
          <a:xfrm>
            <a:off x="776831" y="1930331"/>
            <a:ext cx="3144929" cy="400494"/>
          </a:xfrm>
          <a:prstGeom prst="rect">
            <a:avLst/>
          </a:prstGeom>
          <a:noFill/>
        </p:spPr>
        <p:txBody>
          <a:bodyPr wrap="square">
            <a:spAutoFit/>
          </a:bodyPr>
          <a:lstStyle/>
          <a:p>
            <a:pPr>
              <a:lnSpc>
                <a:spcPct val="115000"/>
              </a:lnSpc>
              <a:spcAft>
                <a:spcPts val="600"/>
              </a:spcAft>
              <a:buBlip>
                <a:blip r:embed="rId3"/>
              </a:buBlip>
            </a:pPr>
            <a:r>
              <a:rPr lang="en-GB" sz="1800" dirty="0">
                <a:effectLst/>
                <a:latin typeface="Nunito" panose="00000500000000000000" pitchFamily="2" charset="0"/>
                <a:ea typeface="Arial" panose="020B0604020202020204" pitchFamily="34" charset="0"/>
                <a:cs typeface="Calibri" panose="020F0502020204030204" pitchFamily="34" charset="0"/>
              </a:rPr>
              <a:t>Number of characters?</a:t>
            </a:r>
          </a:p>
        </p:txBody>
      </p:sp>
    </p:spTree>
    <p:extLst>
      <p:ext uri="{BB962C8B-B14F-4D97-AF65-F5344CB8AC3E}">
        <p14:creationId xmlns:p14="http://schemas.microsoft.com/office/powerpoint/2010/main" val="208351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5" grpId="0"/>
      <p:bldP spid="17" grpId="0"/>
      <p:bldP spid="20" grpId="0"/>
      <p:bldP spid="21"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Activity 3: Editing </a:t>
            </a:r>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Images</a:t>
            </a:r>
            <a:endParaRPr lang="en-GB" dirty="0">
              <a:latin typeface="Palanquin Dark SemiBold" panose="020B0704020203020204" pitchFamily="34" charset="0"/>
              <a:cs typeface="Palanquin Dark SemiBold" panose="020B0704020203020204" pitchFamily="34" charset="0"/>
            </a:endParaRPr>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7</a:t>
            </a:r>
            <a:endParaRPr lang="en-GB" sz="1050" dirty="0"/>
          </a:p>
        </p:txBody>
      </p:sp>
      <p:sp>
        <p:nvSpPr>
          <p:cNvPr id="33" name="Content Placeholder 2">
            <a:extLst>
              <a:ext uri="{FF2B5EF4-FFF2-40B4-BE49-F238E27FC236}">
                <a16:creationId xmlns:a16="http://schemas.microsoft.com/office/drawing/2014/main" id="{4BB4F226-6DBC-4F36-8A29-8AA87F332F00}"/>
              </a:ext>
            </a:extLst>
          </p:cNvPr>
          <p:cNvSpPr txBox="1">
            <a:spLocks/>
          </p:cNvSpPr>
          <p:nvPr/>
        </p:nvSpPr>
        <p:spPr>
          <a:xfrm>
            <a:off x="838200" y="1502511"/>
            <a:ext cx="10634330" cy="10386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Blip>
                <a:blip r:embed="rId4"/>
              </a:buBlip>
            </a:pPr>
            <a:r>
              <a:rPr lang="en-GB" sz="1800" dirty="0">
                <a:latin typeface="Nunito" panose="00000500000000000000" pitchFamily="2" charset="0"/>
              </a:rPr>
              <a:t>Now you are going to do some image editing.</a:t>
            </a:r>
          </a:p>
          <a:p>
            <a:pPr lvl="0">
              <a:lnSpc>
                <a:spcPct val="100000"/>
              </a:lnSpc>
              <a:buBlip>
                <a:blip r:embed="rId4"/>
              </a:buBlip>
            </a:pPr>
            <a:r>
              <a:rPr lang="en-GB" sz="1800" dirty="0">
                <a:latin typeface="Nunito" panose="00000500000000000000" pitchFamily="2" charset="0"/>
              </a:rPr>
              <a:t>You will be using the 2Paint a Picture tools and specifically, the eCollage template. You can find this is the Art and Design area of the Tools.</a:t>
            </a:r>
          </a:p>
        </p:txBody>
      </p:sp>
      <p:pic>
        <p:nvPicPr>
          <p:cNvPr id="4" name="Picture 3">
            <a:hlinkClick r:id="rId5"/>
            <a:extLst>
              <a:ext uri="{FF2B5EF4-FFF2-40B4-BE49-F238E27FC236}">
                <a16:creationId xmlns:a16="http://schemas.microsoft.com/office/drawing/2014/main" id="{87D9E67A-63BB-4D00-B6C0-5DC29A8A1664}"/>
              </a:ext>
            </a:extLst>
          </p:cNvPr>
          <p:cNvPicPr>
            <a:picLocks noChangeAspect="1"/>
          </p:cNvPicPr>
          <p:nvPr/>
        </p:nvPicPr>
        <p:blipFill>
          <a:blip r:embed="rId6"/>
          <a:stretch>
            <a:fillRect/>
          </a:stretch>
        </p:blipFill>
        <p:spPr>
          <a:xfrm>
            <a:off x="9505851" y="365125"/>
            <a:ext cx="1409897" cy="1428949"/>
          </a:xfrm>
          <a:prstGeom prst="rect">
            <a:avLst/>
          </a:prstGeom>
          <a:ln>
            <a:noFill/>
          </a:ln>
          <a:effectLst>
            <a:outerShdw blurRad="292100" dist="139700" dir="2700000" algn="tl" rotWithShape="0">
              <a:srgbClr val="333333">
                <a:alpha val="65000"/>
              </a:srgbClr>
            </a:outerShdw>
          </a:effectLst>
        </p:spPr>
      </p:pic>
      <p:grpSp>
        <p:nvGrpSpPr>
          <p:cNvPr id="12" name="Group 11">
            <a:extLst>
              <a:ext uri="{FF2B5EF4-FFF2-40B4-BE49-F238E27FC236}">
                <a16:creationId xmlns:a16="http://schemas.microsoft.com/office/drawing/2014/main" id="{43EF228A-6145-41BF-9F8D-DC280732ADBD}"/>
              </a:ext>
            </a:extLst>
          </p:cNvPr>
          <p:cNvGrpSpPr/>
          <p:nvPr/>
        </p:nvGrpSpPr>
        <p:grpSpPr>
          <a:xfrm>
            <a:off x="838200" y="2500892"/>
            <a:ext cx="10634330" cy="1869264"/>
            <a:chOff x="838200" y="2500892"/>
            <a:chExt cx="10634330" cy="1869264"/>
          </a:xfrm>
        </p:grpSpPr>
        <p:pic>
          <p:nvPicPr>
            <p:cNvPr id="8" name="Picture 7">
              <a:extLst>
                <a:ext uri="{FF2B5EF4-FFF2-40B4-BE49-F238E27FC236}">
                  <a16:creationId xmlns:a16="http://schemas.microsoft.com/office/drawing/2014/main" id="{B275B989-A732-4D34-B53D-3F0F5F5EC77A}"/>
                </a:ext>
              </a:extLst>
            </p:cNvPr>
            <p:cNvPicPr>
              <a:picLocks noChangeAspect="1"/>
            </p:cNvPicPr>
            <p:nvPr/>
          </p:nvPicPr>
          <p:blipFill>
            <a:blip r:embed="rId7"/>
            <a:stretch>
              <a:fillRect/>
            </a:stretch>
          </p:blipFill>
          <p:spPr>
            <a:xfrm>
              <a:off x="5699051" y="3154952"/>
              <a:ext cx="1060071" cy="1215204"/>
            </a:xfrm>
            <a:prstGeom prst="rect">
              <a:avLst/>
            </a:prstGeom>
            <a:ln>
              <a:noFill/>
            </a:ln>
            <a:effectLst>
              <a:outerShdw blurRad="292100" dist="139700" dir="2700000" algn="tl" rotWithShape="0">
                <a:srgbClr val="333333">
                  <a:alpha val="65000"/>
                </a:srgbClr>
              </a:outerShdw>
            </a:effectLst>
          </p:spPr>
        </p:pic>
        <p:sp>
          <p:nvSpPr>
            <p:cNvPr id="16" name="Content Placeholder 2">
              <a:extLst>
                <a:ext uri="{FF2B5EF4-FFF2-40B4-BE49-F238E27FC236}">
                  <a16:creationId xmlns:a16="http://schemas.microsoft.com/office/drawing/2014/main" id="{E3880687-1452-48E9-81C0-3638F5DD3768}"/>
                </a:ext>
              </a:extLst>
            </p:cNvPr>
            <p:cNvSpPr txBox="1">
              <a:spLocks/>
            </p:cNvSpPr>
            <p:nvPr/>
          </p:nvSpPr>
          <p:spPr>
            <a:xfrm>
              <a:off x="838200" y="2500892"/>
              <a:ext cx="10634330" cy="675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Blip>
                  <a:blip r:embed="rId4"/>
                </a:buBlip>
              </a:pPr>
              <a:r>
                <a:rPr lang="en-GB" sz="1800" dirty="0">
                  <a:latin typeface="Nunito" panose="00000500000000000000" pitchFamily="2" charset="0"/>
                </a:rPr>
                <a:t>To open this, launch 2PaintaPicture and select eCollage from the front screen. eCollage allows you to use images as stamps, to add clipart and recolour images.</a:t>
              </a:r>
            </a:p>
          </p:txBody>
        </p:sp>
      </p:grpSp>
      <p:grpSp>
        <p:nvGrpSpPr>
          <p:cNvPr id="15" name="Group 14">
            <a:extLst>
              <a:ext uri="{FF2B5EF4-FFF2-40B4-BE49-F238E27FC236}">
                <a16:creationId xmlns:a16="http://schemas.microsoft.com/office/drawing/2014/main" id="{A5F5637F-C2AC-4365-9172-5209D074EF32}"/>
              </a:ext>
            </a:extLst>
          </p:cNvPr>
          <p:cNvGrpSpPr/>
          <p:nvPr/>
        </p:nvGrpSpPr>
        <p:grpSpPr>
          <a:xfrm>
            <a:off x="778835" y="4498190"/>
            <a:ext cx="10634330" cy="495369"/>
            <a:chOff x="778835" y="4498190"/>
            <a:chExt cx="10634330" cy="495369"/>
          </a:xfrm>
        </p:grpSpPr>
        <p:sp>
          <p:nvSpPr>
            <p:cNvPr id="17" name="Content Placeholder 2">
              <a:extLst>
                <a:ext uri="{FF2B5EF4-FFF2-40B4-BE49-F238E27FC236}">
                  <a16:creationId xmlns:a16="http://schemas.microsoft.com/office/drawing/2014/main" id="{790A8C99-83F0-466E-BE2D-7D491D4ED9FD}"/>
                </a:ext>
              </a:extLst>
            </p:cNvPr>
            <p:cNvSpPr txBox="1">
              <a:spLocks/>
            </p:cNvSpPr>
            <p:nvPr/>
          </p:nvSpPr>
          <p:spPr>
            <a:xfrm>
              <a:off x="778835" y="4498190"/>
              <a:ext cx="10634330" cy="495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Blip>
                  <a:blip r:embed="rId4"/>
                </a:buBlip>
              </a:pPr>
              <a:r>
                <a:rPr lang="en-GB" sz="1800" dirty="0">
                  <a:latin typeface="Nunito" panose="00000500000000000000" pitchFamily="2" charset="0"/>
                </a:rPr>
                <a:t>Firstly, you will need to upload an image of yourself. Click on the           at the top. </a:t>
              </a:r>
            </a:p>
          </p:txBody>
        </p:sp>
        <p:pic>
          <p:nvPicPr>
            <p:cNvPr id="14" name="Picture 13">
              <a:extLst>
                <a:ext uri="{FF2B5EF4-FFF2-40B4-BE49-F238E27FC236}">
                  <a16:creationId xmlns:a16="http://schemas.microsoft.com/office/drawing/2014/main" id="{6AA7D077-306F-4CF0-A1FE-781525D8498D}"/>
                </a:ext>
              </a:extLst>
            </p:cNvPr>
            <p:cNvPicPr>
              <a:picLocks noChangeAspect="1"/>
            </p:cNvPicPr>
            <p:nvPr/>
          </p:nvPicPr>
          <p:blipFill>
            <a:blip r:embed="rId8"/>
            <a:stretch>
              <a:fillRect/>
            </a:stretch>
          </p:blipFill>
          <p:spPr>
            <a:xfrm>
              <a:off x="7681878" y="4498190"/>
              <a:ext cx="485843" cy="495369"/>
            </a:xfrm>
            <a:prstGeom prst="rect">
              <a:avLst/>
            </a:prstGeom>
          </p:spPr>
        </p:pic>
      </p:grpSp>
      <p:grpSp>
        <p:nvGrpSpPr>
          <p:cNvPr id="18" name="Group 17">
            <a:extLst>
              <a:ext uri="{FF2B5EF4-FFF2-40B4-BE49-F238E27FC236}">
                <a16:creationId xmlns:a16="http://schemas.microsoft.com/office/drawing/2014/main" id="{31357A0E-7F6C-4B13-9748-C3DAFC739EF1}"/>
              </a:ext>
            </a:extLst>
          </p:cNvPr>
          <p:cNvGrpSpPr/>
          <p:nvPr/>
        </p:nvGrpSpPr>
        <p:grpSpPr>
          <a:xfrm>
            <a:off x="778835" y="4993559"/>
            <a:ext cx="10634330" cy="602808"/>
            <a:chOff x="778835" y="4993559"/>
            <a:chExt cx="10634330" cy="602808"/>
          </a:xfrm>
        </p:grpSpPr>
        <p:pic>
          <p:nvPicPr>
            <p:cNvPr id="11" name="Picture 10">
              <a:extLst>
                <a:ext uri="{FF2B5EF4-FFF2-40B4-BE49-F238E27FC236}">
                  <a16:creationId xmlns:a16="http://schemas.microsoft.com/office/drawing/2014/main" id="{A9CEC83C-3CF8-4319-8440-1C0487378A54}"/>
                </a:ext>
              </a:extLst>
            </p:cNvPr>
            <p:cNvPicPr>
              <a:picLocks noChangeAspect="1"/>
            </p:cNvPicPr>
            <p:nvPr/>
          </p:nvPicPr>
          <p:blipFill rotWithShape="1">
            <a:blip r:embed="rId9"/>
            <a:srcRect l="2283" t="8616" r="1837" b="5566"/>
            <a:stretch/>
          </p:blipFill>
          <p:spPr>
            <a:xfrm>
              <a:off x="2361018" y="4993559"/>
              <a:ext cx="1473201" cy="587376"/>
            </a:xfrm>
            <a:prstGeom prst="rect">
              <a:avLst/>
            </a:prstGeom>
            <a:ln>
              <a:noFill/>
            </a:ln>
            <a:effectLst>
              <a:outerShdw blurRad="292100" dist="139700" dir="2700000" algn="tl" rotWithShape="0">
                <a:srgbClr val="333333">
                  <a:alpha val="65000"/>
                </a:srgbClr>
              </a:outerShdw>
            </a:effectLst>
          </p:spPr>
        </p:pic>
        <p:sp>
          <p:nvSpPr>
            <p:cNvPr id="21" name="Content Placeholder 2">
              <a:extLst>
                <a:ext uri="{FF2B5EF4-FFF2-40B4-BE49-F238E27FC236}">
                  <a16:creationId xmlns:a16="http://schemas.microsoft.com/office/drawing/2014/main" id="{FE951CB1-1F11-4E88-9431-1A84CFF72F5A}"/>
                </a:ext>
              </a:extLst>
            </p:cNvPr>
            <p:cNvSpPr txBox="1">
              <a:spLocks/>
            </p:cNvSpPr>
            <p:nvPr/>
          </p:nvSpPr>
          <p:spPr>
            <a:xfrm>
              <a:off x="778835" y="5100998"/>
              <a:ext cx="10634330" cy="495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Blip>
                  <a:blip r:embed="rId4"/>
                </a:buBlip>
              </a:pPr>
              <a:r>
                <a:rPr lang="en-GB" sz="1800" dirty="0">
                  <a:latin typeface="Nunito" panose="00000500000000000000" pitchFamily="2" charset="0"/>
                </a:rPr>
                <a:t>Click on the  </a:t>
              </a:r>
            </a:p>
          </p:txBody>
        </p:sp>
      </p:grpSp>
    </p:spTree>
    <p:extLst>
      <p:ext uri="{BB962C8B-B14F-4D97-AF65-F5344CB8AC3E}">
        <p14:creationId xmlns:p14="http://schemas.microsoft.com/office/powerpoint/2010/main" val="398917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DC6A84-F858-427A-B04A-25475C6BFBAC}"/>
              </a:ext>
            </a:extLst>
          </p:cNvPr>
          <p:cNvPicPr>
            <a:picLocks noChangeAspect="1"/>
          </p:cNvPicPr>
          <p:nvPr/>
        </p:nvPicPr>
        <p:blipFill>
          <a:blip r:embed="rId3"/>
          <a:stretch>
            <a:fillRect/>
          </a:stretch>
        </p:blipFill>
        <p:spPr>
          <a:xfrm>
            <a:off x="9781728" y="2216758"/>
            <a:ext cx="1780246" cy="364178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3: Editing Images</a:t>
            </a:r>
            <a:endParaRPr lang="en-GB" dirty="0">
              <a:latin typeface="Palanquin Dark SemiBold" panose="020B0704020203020204" pitchFamily="34" charset="0"/>
              <a:cs typeface="Palanquin Dark SemiBold" panose="020B0704020203020204" pitchFamily="34" charset="0"/>
            </a:endParaRPr>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8</a:t>
            </a:r>
            <a:endParaRPr lang="en-GB" sz="1050" dirty="0"/>
          </a:p>
        </p:txBody>
      </p:sp>
      <p:sp>
        <p:nvSpPr>
          <p:cNvPr id="33" name="Content Placeholder 2">
            <a:extLst>
              <a:ext uri="{FF2B5EF4-FFF2-40B4-BE49-F238E27FC236}">
                <a16:creationId xmlns:a16="http://schemas.microsoft.com/office/drawing/2014/main" id="{4BB4F226-6DBC-4F36-8A29-8AA87F332F00}"/>
              </a:ext>
            </a:extLst>
          </p:cNvPr>
          <p:cNvSpPr txBox="1">
            <a:spLocks/>
          </p:cNvSpPr>
          <p:nvPr/>
        </p:nvSpPr>
        <p:spPr>
          <a:xfrm>
            <a:off x="838200" y="1502510"/>
            <a:ext cx="10634330" cy="1380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Blip>
                <a:blip r:embed="rId5"/>
              </a:buBlip>
            </a:pPr>
            <a:r>
              <a:rPr lang="en-GB" sz="1900" dirty="0">
                <a:latin typeface="Nunito" panose="00000500000000000000" pitchFamily="2" charset="0"/>
              </a:rPr>
              <a:t>Get an image of your favourite celebrity and pretend it is you.</a:t>
            </a:r>
          </a:p>
          <a:p>
            <a:pPr lvl="0">
              <a:lnSpc>
                <a:spcPct val="100000"/>
              </a:lnSpc>
              <a:buBlip>
                <a:blip r:embed="rId5"/>
              </a:buBlip>
            </a:pPr>
            <a:endParaRPr lang="en-GB" sz="1800" dirty="0">
              <a:latin typeface="Nunito" panose="00000500000000000000" pitchFamily="2" charset="0"/>
            </a:endParaRPr>
          </a:p>
          <a:p>
            <a:pPr lvl="0">
              <a:lnSpc>
                <a:spcPct val="100000"/>
              </a:lnSpc>
              <a:buBlip>
                <a:blip r:embed="rId5"/>
              </a:buBlip>
            </a:pPr>
            <a:endParaRPr lang="en-GB" sz="1800" dirty="0">
              <a:latin typeface="Nunito" panose="00000500000000000000" pitchFamily="2" charset="0"/>
            </a:endParaRPr>
          </a:p>
        </p:txBody>
      </p:sp>
      <p:sp>
        <p:nvSpPr>
          <p:cNvPr id="23" name="TextBox 22">
            <a:extLst>
              <a:ext uri="{FF2B5EF4-FFF2-40B4-BE49-F238E27FC236}">
                <a16:creationId xmlns:a16="http://schemas.microsoft.com/office/drawing/2014/main" id="{D1C5B281-9BB4-405C-88CA-6A192A3D06C1}"/>
              </a:ext>
            </a:extLst>
          </p:cNvPr>
          <p:cNvSpPr txBox="1"/>
          <p:nvPr/>
        </p:nvSpPr>
        <p:spPr>
          <a:xfrm>
            <a:off x="821098" y="2438547"/>
            <a:ext cx="8673776" cy="369332"/>
          </a:xfrm>
          <a:prstGeom prst="rect">
            <a:avLst/>
          </a:prstGeom>
          <a:noFill/>
        </p:spPr>
        <p:txBody>
          <a:bodyPr wrap="square">
            <a:spAutoFit/>
          </a:bodyPr>
          <a:lstStyle/>
          <a:p>
            <a:pPr lvl="0">
              <a:buBlip>
                <a:blip r:embed="rId5"/>
              </a:buBlip>
            </a:pPr>
            <a:r>
              <a:rPr lang="en-GB" sz="1800" dirty="0">
                <a:latin typeface="Nunito" panose="00000500000000000000" pitchFamily="2" charset="0"/>
              </a:rPr>
              <a:t> The stamp image is the bottom square picture box.</a:t>
            </a:r>
          </a:p>
        </p:txBody>
      </p:sp>
      <p:sp>
        <p:nvSpPr>
          <p:cNvPr id="32" name="TextBox 31">
            <a:extLst>
              <a:ext uri="{FF2B5EF4-FFF2-40B4-BE49-F238E27FC236}">
                <a16:creationId xmlns:a16="http://schemas.microsoft.com/office/drawing/2014/main" id="{2D4B0D16-BD4B-44DE-AE5E-E74868E3D044}"/>
              </a:ext>
            </a:extLst>
          </p:cNvPr>
          <p:cNvSpPr txBox="1"/>
          <p:nvPr/>
        </p:nvSpPr>
        <p:spPr>
          <a:xfrm>
            <a:off x="838198" y="4937869"/>
            <a:ext cx="8656676" cy="369332"/>
          </a:xfrm>
          <a:prstGeom prst="rect">
            <a:avLst/>
          </a:prstGeom>
          <a:noFill/>
        </p:spPr>
        <p:txBody>
          <a:bodyPr wrap="square">
            <a:spAutoFit/>
          </a:bodyPr>
          <a:lstStyle/>
          <a:p>
            <a:pPr>
              <a:buBlip>
                <a:blip r:embed="rId5"/>
              </a:buBlip>
            </a:pPr>
            <a:r>
              <a:rPr lang="en-GB" sz="1800" dirty="0">
                <a:latin typeface="Nunito" panose="00000500000000000000" pitchFamily="2" charset="0"/>
              </a:rPr>
              <a:t> Clicking on the main screen will place the stamp.</a:t>
            </a:r>
          </a:p>
        </p:txBody>
      </p:sp>
      <p:sp>
        <p:nvSpPr>
          <p:cNvPr id="34" name="TextBox 33">
            <a:extLst>
              <a:ext uri="{FF2B5EF4-FFF2-40B4-BE49-F238E27FC236}">
                <a16:creationId xmlns:a16="http://schemas.microsoft.com/office/drawing/2014/main" id="{3B938D72-689E-42AB-A547-EEC4E316ED46}"/>
              </a:ext>
            </a:extLst>
          </p:cNvPr>
          <p:cNvSpPr txBox="1"/>
          <p:nvPr/>
        </p:nvSpPr>
        <p:spPr>
          <a:xfrm>
            <a:off x="838199" y="5307201"/>
            <a:ext cx="8879960" cy="646331"/>
          </a:xfrm>
          <a:prstGeom prst="rect">
            <a:avLst/>
          </a:prstGeom>
          <a:noFill/>
        </p:spPr>
        <p:txBody>
          <a:bodyPr wrap="square">
            <a:spAutoFit/>
          </a:bodyPr>
          <a:lstStyle/>
          <a:p>
            <a:pPr>
              <a:buBlip>
                <a:blip r:embed="rId5"/>
              </a:buBlip>
            </a:pPr>
            <a:r>
              <a:rPr lang="en-GB" sz="1800" dirty="0">
                <a:latin typeface="Nunito" panose="00000500000000000000" pitchFamily="2" charset="0"/>
              </a:rPr>
              <a:t> Clicking on the screen, holding down the mouse button or finger and moving the mouse/finger, will rotate the image.</a:t>
            </a:r>
          </a:p>
        </p:txBody>
      </p:sp>
      <p:grpSp>
        <p:nvGrpSpPr>
          <p:cNvPr id="38" name="Group 37">
            <a:extLst>
              <a:ext uri="{FF2B5EF4-FFF2-40B4-BE49-F238E27FC236}">
                <a16:creationId xmlns:a16="http://schemas.microsoft.com/office/drawing/2014/main" id="{B29BE199-3DC9-4052-BB39-114B0DC54569}"/>
              </a:ext>
            </a:extLst>
          </p:cNvPr>
          <p:cNvGrpSpPr/>
          <p:nvPr/>
        </p:nvGrpSpPr>
        <p:grpSpPr>
          <a:xfrm>
            <a:off x="6390167" y="2574157"/>
            <a:ext cx="4827182" cy="3379375"/>
            <a:chOff x="6390167" y="2574157"/>
            <a:chExt cx="4827182" cy="3379375"/>
          </a:xfrm>
        </p:grpSpPr>
        <p:sp>
          <p:nvSpPr>
            <p:cNvPr id="35" name="Rectangle: Rounded Corners 34">
              <a:extLst>
                <a:ext uri="{FF2B5EF4-FFF2-40B4-BE49-F238E27FC236}">
                  <a16:creationId xmlns:a16="http://schemas.microsoft.com/office/drawing/2014/main" id="{8C85A32B-9826-42C1-B13E-77727D2800CB}"/>
                </a:ext>
              </a:extLst>
            </p:cNvPr>
            <p:cNvSpPr/>
            <p:nvPr/>
          </p:nvSpPr>
          <p:spPr>
            <a:xfrm>
              <a:off x="10143460" y="4795284"/>
              <a:ext cx="1073889" cy="1158248"/>
            </a:xfrm>
            <a:prstGeom prst="roundRect">
              <a:avLst/>
            </a:prstGeom>
            <a:noFill/>
            <a:ln w="57150">
              <a:solidFill>
                <a:srgbClr val="8E24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Straight Arrow Connector 36">
              <a:extLst>
                <a:ext uri="{FF2B5EF4-FFF2-40B4-BE49-F238E27FC236}">
                  <a16:creationId xmlns:a16="http://schemas.microsoft.com/office/drawing/2014/main" id="{3A9B6F0F-3BA3-49EC-B080-42E1A7D883EE}"/>
                </a:ext>
              </a:extLst>
            </p:cNvPr>
            <p:cNvCxnSpPr>
              <a:endCxn id="35" idx="1"/>
            </p:cNvCxnSpPr>
            <p:nvPr/>
          </p:nvCxnSpPr>
          <p:spPr>
            <a:xfrm>
              <a:off x="6390167" y="2574157"/>
              <a:ext cx="3753293" cy="2800251"/>
            </a:xfrm>
            <a:prstGeom prst="straightConnector1">
              <a:avLst/>
            </a:prstGeom>
            <a:ln w="381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25AEDAEC-596A-4B4F-9934-0E6C59420DF8}"/>
              </a:ext>
            </a:extLst>
          </p:cNvPr>
          <p:cNvGrpSpPr/>
          <p:nvPr/>
        </p:nvGrpSpPr>
        <p:grpSpPr>
          <a:xfrm>
            <a:off x="838199" y="2905105"/>
            <a:ext cx="9145773" cy="1291224"/>
            <a:chOff x="838199" y="2905105"/>
            <a:chExt cx="9145773" cy="1291224"/>
          </a:xfrm>
        </p:grpSpPr>
        <p:sp>
          <p:nvSpPr>
            <p:cNvPr id="24" name="TextBox 23">
              <a:extLst>
                <a:ext uri="{FF2B5EF4-FFF2-40B4-BE49-F238E27FC236}">
                  <a16:creationId xmlns:a16="http://schemas.microsoft.com/office/drawing/2014/main" id="{141A46ED-BB29-4D84-90FF-2D6844973287}"/>
                </a:ext>
              </a:extLst>
            </p:cNvPr>
            <p:cNvSpPr txBox="1"/>
            <p:nvPr/>
          </p:nvSpPr>
          <p:spPr>
            <a:xfrm>
              <a:off x="838199" y="2905105"/>
              <a:ext cx="8433391" cy="646331"/>
            </a:xfrm>
            <a:prstGeom prst="rect">
              <a:avLst/>
            </a:prstGeom>
            <a:noFill/>
          </p:spPr>
          <p:txBody>
            <a:bodyPr wrap="square">
              <a:spAutoFit/>
            </a:bodyPr>
            <a:lstStyle/>
            <a:p>
              <a:pPr lvl="0">
                <a:buBlip>
                  <a:blip r:embed="rId5"/>
                </a:buBlip>
              </a:pPr>
              <a:r>
                <a:rPr lang="en-GB" sz="1800" dirty="0">
                  <a:latin typeface="Nunito" panose="00000500000000000000" pitchFamily="2" charset="0"/>
                </a:rPr>
                <a:t> Alter the colour filter on the stamp by selecting a colour on the left and altering the top slider to change the level of saturation.</a:t>
              </a:r>
            </a:p>
          </p:txBody>
        </p:sp>
        <p:cxnSp>
          <p:nvCxnSpPr>
            <p:cNvPr id="40" name="Straight Arrow Connector 39">
              <a:extLst>
                <a:ext uri="{FF2B5EF4-FFF2-40B4-BE49-F238E27FC236}">
                  <a16:creationId xmlns:a16="http://schemas.microsoft.com/office/drawing/2014/main" id="{BDDD5D15-E354-4116-9512-81CF697594DC}"/>
                </a:ext>
              </a:extLst>
            </p:cNvPr>
            <p:cNvCxnSpPr/>
            <p:nvPr/>
          </p:nvCxnSpPr>
          <p:spPr>
            <a:xfrm>
              <a:off x="5645888" y="3319165"/>
              <a:ext cx="4338084" cy="877164"/>
            </a:xfrm>
            <a:prstGeom prst="straightConnector1">
              <a:avLst/>
            </a:prstGeom>
            <a:ln w="381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D8668016-87EF-4E6B-9D18-C05478ED84AB}"/>
              </a:ext>
            </a:extLst>
          </p:cNvPr>
          <p:cNvGrpSpPr/>
          <p:nvPr/>
        </p:nvGrpSpPr>
        <p:grpSpPr>
          <a:xfrm>
            <a:off x="838199" y="3573800"/>
            <a:ext cx="9230382" cy="1003793"/>
            <a:chOff x="838199" y="3573800"/>
            <a:chExt cx="9230382" cy="1003793"/>
          </a:xfrm>
        </p:grpSpPr>
        <p:sp>
          <p:nvSpPr>
            <p:cNvPr id="26" name="TextBox 25">
              <a:extLst>
                <a:ext uri="{FF2B5EF4-FFF2-40B4-BE49-F238E27FC236}">
                  <a16:creationId xmlns:a16="http://schemas.microsoft.com/office/drawing/2014/main" id="{C99BA661-1AAC-43D0-BF30-1C61C7A9552F}"/>
                </a:ext>
              </a:extLst>
            </p:cNvPr>
            <p:cNvSpPr txBox="1"/>
            <p:nvPr/>
          </p:nvSpPr>
          <p:spPr>
            <a:xfrm>
              <a:off x="838199" y="3573800"/>
              <a:ext cx="6097772" cy="369332"/>
            </a:xfrm>
            <a:prstGeom prst="rect">
              <a:avLst/>
            </a:prstGeom>
            <a:noFill/>
          </p:spPr>
          <p:txBody>
            <a:bodyPr wrap="square">
              <a:spAutoFit/>
            </a:bodyPr>
            <a:lstStyle/>
            <a:p>
              <a:pPr lvl="0">
                <a:buBlip>
                  <a:blip r:embed="rId5"/>
                </a:buBlip>
              </a:pPr>
              <a:r>
                <a:rPr lang="en-GB" sz="1800" dirty="0">
                  <a:latin typeface="Nunito" panose="00000500000000000000" pitchFamily="2" charset="0"/>
                </a:rPr>
                <a:t> Alter the stamp size by sliding the bottom slider.</a:t>
              </a:r>
            </a:p>
          </p:txBody>
        </p:sp>
        <p:cxnSp>
          <p:nvCxnSpPr>
            <p:cNvPr id="42" name="Straight Arrow Connector 41">
              <a:extLst>
                <a:ext uri="{FF2B5EF4-FFF2-40B4-BE49-F238E27FC236}">
                  <a16:creationId xmlns:a16="http://schemas.microsoft.com/office/drawing/2014/main" id="{D165C761-B87F-474E-A8ED-6EA7206EE4F7}"/>
                </a:ext>
              </a:extLst>
            </p:cNvPr>
            <p:cNvCxnSpPr>
              <a:cxnSpLocks/>
            </p:cNvCxnSpPr>
            <p:nvPr/>
          </p:nvCxnSpPr>
          <p:spPr>
            <a:xfrm>
              <a:off x="6096000" y="3757747"/>
              <a:ext cx="3972581" cy="819846"/>
            </a:xfrm>
            <a:prstGeom prst="straightConnector1">
              <a:avLst/>
            </a:prstGeom>
            <a:ln w="38100">
              <a:solidFill>
                <a:srgbClr val="8E24A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29620448-0045-4B99-A56A-DE774B505859}"/>
              </a:ext>
            </a:extLst>
          </p:cNvPr>
          <p:cNvGrpSpPr/>
          <p:nvPr/>
        </p:nvGrpSpPr>
        <p:grpSpPr>
          <a:xfrm>
            <a:off x="821098" y="3965496"/>
            <a:ext cx="8119702" cy="646331"/>
            <a:chOff x="821098" y="3965496"/>
            <a:chExt cx="8119702" cy="646331"/>
          </a:xfrm>
        </p:grpSpPr>
        <p:sp>
          <p:nvSpPr>
            <p:cNvPr id="28" name="TextBox 27">
              <a:extLst>
                <a:ext uri="{FF2B5EF4-FFF2-40B4-BE49-F238E27FC236}">
                  <a16:creationId xmlns:a16="http://schemas.microsoft.com/office/drawing/2014/main" id="{C615E17C-1105-4BB8-8433-723A7978CDBC}"/>
                </a:ext>
              </a:extLst>
            </p:cNvPr>
            <p:cNvSpPr txBox="1"/>
            <p:nvPr/>
          </p:nvSpPr>
          <p:spPr>
            <a:xfrm>
              <a:off x="821098" y="3965496"/>
              <a:ext cx="8119702" cy="646331"/>
            </a:xfrm>
            <a:prstGeom prst="rect">
              <a:avLst/>
            </a:prstGeom>
            <a:noFill/>
          </p:spPr>
          <p:txBody>
            <a:bodyPr wrap="square">
              <a:spAutoFit/>
            </a:bodyPr>
            <a:lstStyle/>
            <a:p>
              <a:pPr>
                <a:buBlip>
                  <a:blip r:embed="rId5"/>
                </a:buBlip>
              </a:pPr>
              <a:r>
                <a:rPr lang="en-GB" sz="1800" dirty="0">
                  <a:latin typeface="Nunito" panose="00000500000000000000" pitchFamily="2" charset="0"/>
                </a:rPr>
                <a:t> You can draw on the image by selecting a colour and using the pen size slider to alter the line width.</a:t>
              </a:r>
            </a:p>
          </p:txBody>
        </p:sp>
        <p:pic>
          <p:nvPicPr>
            <p:cNvPr id="46" name="Picture 45">
              <a:extLst>
                <a:ext uri="{FF2B5EF4-FFF2-40B4-BE49-F238E27FC236}">
                  <a16:creationId xmlns:a16="http://schemas.microsoft.com/office/drawing/2014/main" id="{507E23B0-8859-4CAE-AD12-9AAF84102E63}"/>
                </a:ext>
              </a:extLst>
            </p:cNvPr>
            <p:cNvPicPr>
              <a:picLocks noChangeAspect="1"/>
            </p:cNvPicPr>
            <p:nvPr/>
          </p:nvPicPr>
          <p:blipFill>
            <a:blip r:embed="rId6"/>
            <a:stretch>
              <a:fillRect/>
            </a:stretch>
          </p:blipFill>
          <p:spPr>
            <a:xfrm>
              <a:off x="3789247" y="4250746"/>
              <a:ext cx="785361" cy="339616"/>
            </a:xfrm>
            <a:prstGeom prst="rect">
              <a:avLst/>
            </a:prstGeom>
          </p:spPr>
        </p:pic>
      </p:grpSp>
      <p:grpSp>
        <p:nvGrpSpPr>
          <p:cNvPr id="50" name="Group 49">
            <a:extLst>
              <a:ext uri="{FF2B5EF4-FFF2-40B4-BE49-F238E27FC236}">
                <a16:creationId xmlns:a16="http://schemas.microsoft.com/office/drawing/2014/main" id="{A73C1BE2-3B8C-44EE-82E1-DFA03EC1DADE}"/>
              </a:ext>
            </a:extLst>
          </p:cNvPr>
          <p:cNvGrpSpPr/>
          <p:nvPr/>
        </p:nvGrpSpPr>
        <p:grpSpPr>
          <a:xfrm>
            <a:off x="838198" y="4540541"/>
            <a:ext cx="8720245" cy="428685"/>
            <a:chOff x="838198" y="4540541"/>
            <a:chExt cx="8720245" cy="428685"/>
          </a:xfrm>
        </p:grpSpPr>
        <p:sp>
          <p:nvSpPr>
            <p:cNvPr id="30" name="TextBox 29">
              <a:extLst>
                <a:ext uri="{FF2B5EF4-FFF2-40B4-BE49-F238E27FC236}">
                  <a16:creationId xmlns:a16="http://schemas.microsoft.com/office/drawing/2014/main" id="{43ECC530-8FCF-4132-BAD6-9118DE2B6188}"/>
                </a:ext>
              </a:extLst>
            </p:cNvPr>
            <p:cNvSpPr txBox="1"/>
            <p:nvPr/>
          </p:nvSpPr>
          <p:spPr>
            <a:xfrm>
              <a:off x="838198" y="4567099"/>
              <a:ext cx="8720245" cy="369332"/>
            </a:xfrm>
            <a:prstGeom prst="rect">
              <a:avLst/>
            </a:prstGeom>
            <a:noFill/>
          </p:spPr>
          <p:txBody>
            <a:bodyPr wrap="square">
              <a:spAutoFit/>
            </a:bodyPr>
            <a:lstStyle/>
            <a:p>
              <a:pPr>
                <a:buBlip>
                  <a:blip r:embed="rId5"/>
                </a:buBlip>
              </a:pPr>
              <a:r>
                <a:rPr lang="en-GB" sz="1800" dirty="0">
                  <a:latin typeface="Nunito" panose="00000500000000000000" pitchFamily="2" charset="0"/>
                </a:rPr>
                <a:t> Remove parts of the image using the eraser tool (take care with the width). </a:t>
              </a:r>
            </a:p>
          </p:txBody>
        </p:sp>
        <p:pic>
          <p:nvPicPr>
            <p:cNvPr id="49" name="Picture 48">
              <a:extLst>
                <a:ext uri="{FF2B5EF4-FFF2-40B4-BE49-F238E27FC236}">
                  <a16:creationId xmlns:a16="http://schemas.microsoft.com/office/drawing/2014/main" id="{565885E6-805D-4E49-A11C-F1928E2D3FB8}"/>
                </a:ext>
              </a:extLst>
            </p:cNvPr>
            <p:cNvPicPr>
              <a:picLocks noChangeAspect="1"/>
            </p:cNvPicPr>
            <p:nvPr/>
          </p:nvPicPr>
          <p:blipFill>
            <a:blip r:embed="rId7"/>
            <a:stretch>
              <a:fillRect/>
            </a:stretch>
          </p:blipFill>
          <p:spPr>
            <a:xfrm>
              <a:off x="8764728" y="4540541"/>
              <a:ext cx="609685" cy="428685"/>
            </a:xfrm>
            <a:prstGeom prst="rect">
              <a:avLst/>
            </a:prstGeom>
          </p:spPr>
        </p:pic>
      </p:grpSp>
    </p:spTree>
    <p:extLst>
      <p:ext uri="{BB962C8B-B14F-4D97-AF65-F5344CB8AC3E}">
        <p14:creationId xmlns:p14="http://schemas.microsoft.com/office/powerpoint/2010/main" val="33416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3: Editing Images</a:t>
            </a:r>
            <a:endParaRPr lang="en-GB" dirty="0">
              <a:latin typeface="Palanquin Dark SemiBold" panose="020B0704020203020204" pitchFamily="34" charset="0"/>
              <a:cs typeface="Palanquin Dark SemiBold" panose="020B0704020203020204" pitchFamily="34" charset="0"/>
            </a:endParaRPr>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71851" y="6321425"/>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8</a:t>
            </a:r>
            <a:endParaRPr lang="en-GB" sz="1050" dirty="0"/>
          </a:p>
        </p:txBody>
      </p:sp>
      <p:sp>
        <p:nvSpPr>
          <p:cNvPr id="33" name="Content Placeholder 2">
            <a:extLst>
              <a:ext uri="{FF2B5EF4-FFF2-40B4-BE49-F238E27FC236}">
                <a16:creationId xmlns:a16="http://schemas.microsoft.com/office/drawing/2014/main" id="{4BB4F226-6DBC-4F36-8A29-8AA87F332F00}"/>
              </a:ext>
            </a:extLst>
          </p:cNvPr>
          <p:cNvSpPr txBox="1">
            <a:spLocks/>
          </p:cNvSpPr>
          <p:nvPr/>
        </p:nvSpPr>
        <p:spPr>
          <a:xfrm>
            <a:off x="838200" y="1502510"/>
            <a:ext cx="7598047" cy="747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buBlip>
                <a:blip r:embed="rId4"/>
              </a:buBlip>
            </a:pPr>
            <a:r>
              <a:rPr lang="en-GB" sz="1900" dirty="0">
                <a:latin typeface="Nunito" panose="00000500000000000000" pitchFamily="2" charset="0"/>
              </a:rPr>
              <a:t>A stamp can be combined with other stamps by selecting additional stamps.</a:t>
            </a:r>
            <a:endParaRPr lang="en-GB" sz="1800" dirty="0">
              <a:latin typeface="Nunito" panose="00000500000000000000" pitchFamily="2" charset="0"/>
            </a:endParaRPr>
          </a:p>
          <a:p>
            <a:pPr lvl="0">
              <a:lnSpc>
                <a:spcPct val="100000"/>
              </a:lnSpc>
              <a:buBlip>
                <a:blip r:embed="rId4"/>
              </a:buBlip>
            </a:pPr>
            <a:endParaRPr lang="en-GB" sz="1800" dirty="0">
              <a:latin typeface="Nunito" panose="00000500000000000000" pitchFamily="2" charset="0"/>
            </a:endParaRPr>
          </a:p>
        </p:txBody>
      </p:sp>
      <p:sp>
        <p:nvSpPr>
          <p:cNvPr id="23" name="TextBox 22">
            <a:extLst>
              <a:ext uri="{FF2B5EF4-FFF2-40B4-BE49-F238E27FC236}">
                <a16:creationId xmlns:a16="http://schemas.microsoft.com/office/drawing/2014/main" id="{D1C5B281-9BB4-405C-88CA-6A192A3D06C1}"/>
              </a:ext>
            </a:extLst>
          </p:cNvPr>
          <p:cNvSpPr txBox="1"/>
          <p:nvPr/>
        </p:nvSpPr>
        <p:spPr>
          <a:xfrm>
            <a:off x="884666" y="6033274"/>
            <a:ext cx="9611883" cy="646331"/>
          </a:xfrm>
          <a:prstGeom prst="rect">
            <a:avLst/>
          </a:prstGeom>
          <a:noFill/>
        </p:spPr>
        <p:txBody>
          <a:bodyPr wrap="square">
            <a:spAutoFit/>
          </a:bodyPr>
          <a:lstStyle/>
          <a:p>
            <a:pPr lvl="0">
              <a:buBlip>
                <a:blip r:embed="rId4"/>
              </a:buBlip>
            </a:pPr>
            <a:r>
              <a:rPr lang="en-GB" sz="1800" dirty="0">
                <a:latin typeface="Nunito" panose="00000500000000000000" pitchFamily="2" charset="0"/>
              </a:rPr>
              <a:t> </a:t>
            </a:r>
            <a:r>
              <a:rPr lang="en-GB" sz="1800" dirty="0">
                <a:effectLst/>
                <a:latin typeface="Nunito" panose="00000500000000000000" pitchFamily="2" charset="0"/>
                <a:ea typeface="MS Mincho" panose="02020609040205080304" pitchFamily="49" charset="-128"/>
                <a:cs typeface="Times New Roman" panose="02020603050405020304" pitchFamily="18" charset="0"/>
              </a:rPr>
              <a:t>You should aim to create and save two images: One that you would be happy to share, and one that you would not.</a:t>
            </a:r>
            <a:endParaRPr lang="en-GB" sz="1800" dirty="0">
              <a:latin typeface="Nunito" panose="00000500000000000000" pitchFamily="2" charset="0"/>
            </a:endParaRPr>
          </a:p>
        </p:txBody>
      </p:sp>
      <p:pic>
        <p:nvPicPr>
          <p:cNvPr id="14" name="Picture 13">
            <a:extLst>
              <a:ext uri="{FF2B5EF4-FFF2-40B4-BE49-F238E27FC236}">
                <a16:creationId xmlns:a16="http://schemas.microsoft.com/office/drawing/2014/main" id="{DE30CD6E-40E3-4E5E-918C-BBDDD63E28AA}"/>
              </a:ext>
            </a:extLst>
          </p:cNvPr>
          <p:cNvPicPr/>
          <p:nvPr/>
        </p:nvPicPr>
        <p:blipFill>
          <a:blip r:embed="rId5"/>
          <a:stretch>
            <a:fillRect/>
          </a:stretch>
        </p:blipFill>
        <p:spPr>
          <a:xfrm>
            <a:off x="7559749" y="1550798"/>
            <a:ext cx="4139128" cy="1878201"/>
          </a:xfrm>
          <a:prstGeom prst="rect">
            <a:avLst/>
          </a:prstGeom>
          <a:ln>
            <a:noFill/>
          </a:ln>
          <a:effectLst>
            <a:outerShdw blurRad="292100" dist="139700" dir="2700000" algn="tl" rotWithShape="0">
              <a:srgbClr val="333333">
                <a:alpha val="65000"/>
              </a:srgbClr>
            </a:outerShdw>
          </a:effectLst>
        </p:spPr>
      </p:pic>
      <p:grpSp>
        <p:nvGrpSpPr>
          <p:cNvPr id="3" name="Group 2">
            <a:extLst>
              <a:ext uri="{FF2B5EF4-FFF2-40B4-BE49-F238E27FC236}">
                <a16:creationId xmlns:a16="http://schemas.microsoft.com/office/drawing/2014/main" id="{73F69ECE-E35D-4974-BA5B-810214AD53BD}"/>
              </a:ext>
            </a:extLst>
          </p:cNvPr>
          <p:cNvGrpSpPr/>
          <p:nvPr/>
        </p:nvGrpSpPr>
        <p:grpSpPr>
          <a:xfrm>
            <a:off x="838199" y="2108430"/>
            <a:ext cx="6993093" cy="970315"/>
            <a:chOff x="838199" y="2108430"/>
            <a:chExt cx="6993093" cy="970315"/>
          </a:xfrm>
        </p:grpSpPr>
        <p:sp>
          <p:nvSpPr>
            <p:cNvPr id="15" name="TextBox 14">
              <a:extLst>
                <a:ext uri="{FF2B5EF4-FFF2-40B4-BE49-F238E27FC236}">
                  <a16:creationId xmlns:a16="http://schemas.microsoft.com/office/drawing/2014/main" id="{FE62AE90-3BC3-4780-ABFC-822233D70330}"/>
                </a:ext>
              </a:extLst>
            </p:cNvPr>
            <p:cNvSpPr txBox="1"/>
            <p:nvPr/>
          </p:nvSpPr>
          <p:spPr>
            <a:xfrm>
              <a:off x="838199" y="2108430"/>
              <a:ext cx="6993093" cy="923330"/>
            </a:xfrm>
            <a:prstGeom prst="rect">
              <a:avLst/>
            </a:prstGeom>
            <a:noFill/>
          </p:spPr>
          <p:txBody>
            <a:bodyPr wrap="square">
              <a:spAutoFit/>
            </a:bodyPr>
            <a:lstStyle/>
            <a:p>
              <a:pPr lvl="0">
                <a:buBlip>
                  <a:blip r:embed="rId4"/>
                </a:buBlip>
              </a:pPr>
              <a:r>
                <a:rPr lang="en-GB" sz="1800" dirty="0">
                  <a:latin typeface="Nunito" panose="00000500000000000000" pitchFamily="2" charset="0"/>
                </a:rPr>
                <a:t> </a:t>
              </a:r>
              <a:r>
                <a:rPr lang="en-GB" sz="1800" dirty="0">
                  <a:effectLst/>
                  <a:latin typeface="Nunito" panose="00000500000000000000" pitchFamily="2" charset="0"/>
                  <a:ea typeface="Arial" panose="020B0604020202020204" pitchFamily="34" charset="0"/>
                  <a:cs typeface="Calibri" panose="020F0502020204030204" pitchFamily="34" charset="0"/>
                </a:rPr>
                <a:t>The ecollage effect can be combined with other templates. For example, create a background using a different 2Paint a Pic template, save this. Then click the ‘New file’ button</a:t>
              </a:r>
              <a:r>
                <a:rPr lang="en-GB" sz="1800" dirty="0">
                  <a:latin typeface="Nunito" panose="00000500000000000000" pitchFamily="2" charset="0"/>
                </a:rPr>
                <a:t>.</a:t>
              </a:r>
            </a:p>
          </p:txBody>
        </p:sp>
        <p:pic>
          <p:nvPicPr>
            <p:cNvPr id="16" name="Picture 15">
              <a:extLst>
                <a:ext uri="{FF2B5EF4-FFF2-40B4-BE49-F238E27FC236}">
                  <a16:creationId xmlns:a16="http://schemas.microsoft.com/office/drawing/2014/main" id="{27885E0E-AD6D-4313-AA0C-817C4D48F75D}"/>
                </a:ext>
              </a:extLst>
            </p:cNvPr>
            <p:cNvPicPr/>
            <p:nvPr/>
          </p:nvPicPr>
          <p:blipFill rotWithShape="1">
            <a:blip r:embed="rId6"/>
            <a:srcRect t="5556" r="5827" b="11189"/>
            <a:stretch/>
          </p:blipFill>
          <p:spPr>
            <a:xfrm>
              <a:off x="6200849" y="2731964"/>
              <a:ext cx="378545" cy="346781"/>
            </a:xfrm>
            <a:prstGeom prst="rect">
              <a:avLst/>
            </a:prstGeom>
          </p:spPr>
        </p:pic>
      </p:grpSp>
      <p:grpSp>
        <p:nvGrpSpPr>
          <p:cNvPr id="4" name="Group 3">
            <a:extLst>
              <a:ext uri="{FF2B5EF4-FFF2-40B4-BE49-F238E27FC236}">
                <a16:creationId xmlns:a16="http://schemas.microsoft.com/office/drawing/2014/main" id="{62476AC0-1BB0-45B3-80BB-DC1483E81E47}"/>
              </a:ext>
            </a:extLst>
          </p:cNvPr>
          <p:cNvGrpSpPr/>
          <p:nvPr/>
        </p:nvGrpSpPr>
        <p:grpSpPr>
          <a:xfrm>
            <a:off x="838200" y="3102114"/>
            <a:ext cx="6487116" cy="2253376"/>
            <a:chOff x="838200" y="3102114"/>
            <a:chExt cx="6487116" cy="2253376"/>
          </a:xfrm>
        </p:grpSpPr>
        <p:sp>
          <p:nvSpPr>
            <p:cNvPr id="24" name="TextBox 23">
              <a:extLst>
                <a:ext uri="{FF2B5EF4-FFF2-40B4-BE49-F238E27FC236}">
                  <a16:creationId xmlns:a16="http://schemas.microsoft.com/office/drawing/2014/main" id="{141A46ED-BB29-4D84-90FF-2D6844973287}"/>
                </a:ext>
              </a:extLst>
            </p:cNvPr>
            <p:cNvSpPr txBox="1"/>
            <p:nvPr/>
          </p:nvSpPr>
          <p:spPr>
            <a:xfrm>
              <a:off x="838200" y="3102114"/>
              <a:ext cx="6487116" cy="646331"/>
            </a:xfrm>
            <a:prstGeom prst="rect">
              <a:avLst/>
            </a:prstGeom>
            <a:noFill/>
          </p:spPr>
          <p:txBody>
            <a:bodyPr wrap="square">
              <a:spAutoFit/>
            </a:bodyPr>
            <a:lstStyle/>
            <a:p>
              <a:pPr>
                <a:buBlip>
                  <a:blip r:embed="rId4"/>
                </a:buBlip>
              </a:pPr>
              <a:r>
                <a:rPr lang="en-GB" sz="1800" dirty="0">
                  <a:latin typeface="Nunito" panose="00000500000000000000" pitchFamily="2" charset="0"/>
                </a:rPr>
                <a:t> </a:t>
              </a:r>
              <a:r>
                <a:rPr lang="en-GB" sz="1800" dirty="0">
                  <a:effectLst/>
                  <a:latin typeface="Nunito" panose="00000500000000000000" pitchFamily="2" charset="0"/>
                  <a:ea typeface="Arial" panose="020B0604020202020204" pitchFamily="34" charset="0"/>
                  <a:cs typeface="Calibri" panose="020F0502020204030204" pitchFamily="34" charset="0"/>
                </a:rPr>
                <a:t>Then choose the eCollage template. You will then be offered the option to use the first picture:</a:t>
              </a:r>
              <a:endParaRPr lang="en-GB" sz="1800" dirty="0">
                <a:effectLst/>
                <a:latin typeface="Nunito" panose="00000500000000000000" pitchFamily="2" charset="0"/>
                <a:ea typeface="MS Mincho" panose="02020609040205080304" pitchFamily="49" charset="-128"/>
                <a:cs typeface="Times New Roman" panose="02020603050405020304" pitchFamily="18" charset="0"/>
              </a:endParaRPr>
            </a:p>
          </p:txBody>
        </p:sp>
        <p:pic>
          <p:nvPicPr>
            <p:cNvPr id="17" name="Picture 16">
              <a:extLst>
                <a:ext uri="{FF2B5EF4-FFF2-40B4-BE49-F238E27FC236}">
                  <a16:creationId xmlns:a16="http://schemas.microsoft.com/office/drawing/2014/main" id="{04EE0A85-272A-404B-877E-512A1B0EAA57}"/>
                </a:ext>
              </a:extLst>
            </p:cNvPr>
            <p:cNvPicPr/>
            <p:nvPr/>
          </p:nvPicPr>
          <p:blipFill>
            <a:blip r:embed="rId7"/>
            <a:stretch>
              <a:fillRect/>
            </a:stretch>
          </p:blipFill>
          <p:spPr>
            <a:xfrm>
              <a:off x="2589397" y="3748445"/>
              <a:ext cx="1906404" cy="1607045"/>
            </a:xfrm>
            <a:prstGeom prst="rect">
              <a:avLst/>
            </a:prstGeom>
            <a:ln>
              <a:noFill/>
            </a:ln>
            <a:effectLst>
              <a:outerShdw blurRad="292100" dist="139700" dir="2700000" algn="tl" rotWithShape="0">
                <a:srgbClr val="333333">
                  <a:alpha val="65000"/>
                </a:srgbClr>
              </a:outerShdw>
            </a:effectLst>
          </p:spPr>
        </p:pic>
      </p:grpSp>
      <p:grpSp>
        <p:nvGrpSpPr>
          <p:cNvPr id="8" name="Group 7">
            <a:extLst>
              <a:ext uri="{FF2B5EF4-FFF2-40B4-BE49-F238E27FC236}">
                <a16:creationId xmlns:a16="http://schemas.microsoft.com/office/drawing/2014/main" id="{E183C6AA-F1A0-4CA5-BD26-99E5525DE3B1}"/>
              </a:ext>
            </a:extLst>
          </p:cNvPr>
          <p:cNvGrpSpPr/>
          <p:nvPr/>
        </p:nvGrpSpPr>
        <p:grpSpPr>
          <a:xfrm>
            <a:off x="838199" y="3624789"/>
            <a:ext cx="10385599" cy="2278380"/>
            <a:chOff x="838199" y="3624789"/>
            <a:chExt cx="10385599" cy="2278380"/>
          </a:xfrm>
        </p:grpSpPr>
        <p:sp>
          <p:nvSpPr>
            <p:cNvPr id="26" name="TextBox 25">
              <a:extLst>
                <a:ext uri="{FF2B5EF4-FFF2-40B4-BE49-F238E27FC236}">
                  <a16:creationId xmlns:a16="http://schemas.microsoft.com/office/drawing/2014/main" id="{C99BA661-1AAC-43D0-BF30-1C61C7A9552F}"/>
                </a:ext>
              </a:extLst>
            </p:cNvPr>
            <p:cNvSpPr txBox="1"/>
            <p:nvPr/>
          </p:nvSpPr>
          <p:spPr>
            <a:xfrm>
              <a:off x="838199" y="5415703"/>
              <a:ext cx="6097772" cy="369332"/>
            </a:xfrm>
            <a:prstGeom prst="rect">
              <a:avLst/>
            </a:prstGeom>
            <a:noFill/>
          </p:spPr>
          <p:txBody>
            <a:bodyPr wrap="square">
              <a:spAutoFit/>
            </a:bodyPr>
            <a:lstStyle/>
            <a:p>
              <a:pPr lvl="0">
                <a:buBlip>
                  <a:blip r:embed="rId4"/>
                </a:buBlip>
              </a:pPr>
              <a:r>
                <a:rPr lang="en-GB" sz="1800" dirty="0">
                  <a:latin typeface="Nunito" panose="00000500000000000000" pitchFamily="2" charset="0"/>
                </a:rPr>
                <a:t> This can then be stamped upon:</a:t>
              </a:r>
            </a:p>
          </p:txBody>
        </p:sp>
        <p:pic>
          <p:nvPicPr>
            <p:cNvPr id="18" name="Picture 17">
              <a:extLst>
                <a:ext uri="{FF2B5EF4-FFF2-40B4-BE49-F238E27FC236}">
                  <a16:creationId xmlns:a16="http://schemas.microsoft.com/office/drawing/2014/main" id="{DE89EC55-B919-44E2-A149-756D188572D7}"/>
                </a:ext>
              </a:extLst>
            </p:cNvPr>
            <p:cNvPicPr/>
            <p:nvPr/>
          </p:nvPicPr>
          <p:blipFill>
            <a:blip r:embed="rId8"/>
            <a:stretch>
              <a:fillRect/>
            </a:stretch>
          </p:blipFill>
          <p:spPr>
            <a:xfrm>
              <a:off x="8034828" y="3624789"/>
              <a:ext cx="3188970" cy="227838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0247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9A8F9B8A978A47A35AB74DB814E8C0" ma:contentTypeVersion="10" ma:contentTypeDescription="Create a new document." ma:contentTypeScope="" ma:versionID="461bfb3530fe8f84ab61e3c17125b04b">
  <xsd:schema xmlns:xsd="http://www.w3.org/2001/XMLSchema" xmlns:xs="http://www.w3.org/2001/XMLSchema" xmlns:p="http://schemas.microsoft.com/office/2006/metadata/properties" xmlns:ns2="13450042-f009-418d-a922-a3175eeea887" targetNamespace="http://schemas.microsoft.com/office/2006/metadata/properties" ma:root="true" ma:fieldsID="cbf52875e240fa3741557331bd4d6006" ns2:_="">
    <xsd:import namespace="13450042-f009-418d-a922-a3175eeea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50042-f009-418d-a922-a3175eeea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3F61E-650D-4EC9-9AA3-CD6C03C4BDE1}">
  <ds:schemaRefs>
    <ds:schemaRef ds:uri="http://purl.org/dc/elements/1.1/"/>
    <ds:schemaRef ds:uri="http://schemas.microsoft.com/office/2006/documentManagement/types"/>
    <ds:schemaRef ds:uri="http://www.w3.org/XML/1998/namespace"/>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13450042-f009-418d-a922-a3175eeea887"/>
  </ds:schemaRefs>
</ds:datastoreItem>
</file>

<file path=customXml/itemProps2.xml><?xml version="1.0" encoding="utf-8"?>
<ds:datastoreItem xmlns:ds="http://schemas.openxmlformats.org/officeDocument/2006/customXml" ds:itemID="{66BE2573-9647-4803-BDAB-992C05006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50042-f009-418d-a922-a3175eeea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2F33F-5076-4400-BB2A-AEDD9CA959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10533</TotalTime>
  <Words>1416</Words>
  <Application>Microsoft Office PowerPoint</Application>
  <PresentationFormat>Widescreen</PresentationFormat>
  <Paragraphs>121</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 Light</vt:lpstr>
      <vt:lpstr>Palanquin Dark SemiBold</vt:lpstr>
      <vt:lpstr>Calibri</vt:lpstr>
      <vt:lpstr>Times New Roman</vt:lpstr>
      <vt:lpstr>Nunito</vt:lpstr>
      <vt:lpstr>Arial</vt:lpstr>
      <vt:lpstr>MS Mincho</vt:lpstr>
      <vt:lpstr>Palanquin</vt:lpstr>
      <vt:lpstr>Office Theme</vt:lpstr>
      <vt:lpstr>Lesson 2:</vt:lpstr>
      <vt:lpstr>Aims</vt:lpstr>
      <vt:lpstr>Success Criteria</vt:lpstr>
      <vt:lpstr>Activity 1: Review</vt:lpstr>
      <vt:lpstr>Passwords</vt:lpstr>
      <vt:lpstr>Activity 2: Passwords</vt:lpstr>
      <vt:lpstr>Activity 3: Editing Images</vt:lpstr>
      <vt:lpstr>Activity 3: Editing Images</vt:lpstr>
      <vt:lpstr>Activity 3: Editing Images</vt:lpstr>
      <vt:lpstr>Activity 4: Image Manipulation</vt:lpstr>
      <vt:lpstr>Image manipulation questions continued…</vt:lpstr>
      <vt:lpstr>Activity 5: Extension</vt:lpstr>
      <vt:lpstr>Review Success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5.2 Online Safety - Lesson 2 -  Slideshow</dc:title>
  <dc:creator>©2021 2Simple Limited</dc:creator>
  <cp:lastModifiedBy>Kate Savva</cp:lastModifiedBy>
  <cp:revision>20</cp:revision>
  <dcterms:created xsi:type="dcterms:W3CDTF">2021-04-13T07:23:00Z</dcterms:created>
  <dcterms:modified xsi:type="dcterms:W3CDTF">2021-11-10T14:04:57Z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0x010100F29A8F9B8A978A47A35AB74DB814E8C0</vt:lpwstr>
  </property>
</Properties>
</file>