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4"/>
  </p:sldMasterIdLst>
  <p:notesMasterIdLst>
    <p:notesMasterId r:id="rId23"/>
  </p:notesMasterIdLst>
  <p:sldIdLst>
    <p:sldId id="256" r:id="rId5"/>
    <p:sldId id="257" r:id="rId6"/>
    <p:sldId id="259" r:id="rId7"/>
    <p:sldId id="281" r:id="rId8"/>
    <p:sldId id="285" r:id="rId9"/>
    <p:sldId id="280" r:id="rId10"/>
    <p:sldId id="282" r:id="rId11"/>
    <p:sldId id="270" r:id="rId12"/>
    <p:sldId id="271" r:id="rId13"/>
    <p:sldId id="272" r:id="rId14"/>
    <p:sldId id="273" r:id="rId15"/>
    <p:sldId id="286" r:id="rId16"/>
    <p:sldId id="287" r:id="rId17"/>
    <p:sldId id="274" r:id="rId18"/>
    <p:sldId id="291" r:id="rId19"/>
    <p:sldId id="283" r:id="rId20"/>
    <p:sldId id="284" r:id="rId21"/>
    <p:sldId id="262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MS Mincho" panose="02020609040205080304" pitchFamily="49" charset="-128"/>
      <p:regular r:id="rId30"/>
    </p:embeddedFont>
    <p:embeddedFont>
      <p:font typeface="Nunito" panose="020B0604020202020204" charset="0"/>
      <p:regular r:id="rId31"/>
      <p:bold r:id="rId32"/>
      <p:italic r:id="rId33"/>
      <p:boldItalic r:id="rId34"/>
    </p:embeddedFont>
    <p:embeddedFont>
      <p:font typeface="Palanquin" panose="020B0604020202020204" charset="0"/>
      <p:regular r:id="rId35"/>
      <p:bold r:id="rId36"/>
    </p:embeddedFont>
    <p:embeddedFont>
      <p:font typeface="Palanquin Dark SemiBold" panose="020B0604020202020204" charset="0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4A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3BCF4-8113-4B4A-9E23-736784AB7997}" v="4" dt="2021-07-28T16:20:20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964" autoAdjust="0"/>
  </p:normalViewPr>
  <p:slideViewPr>
    <p:cSldViewPr snapToGrid="0">
      <p:cViewPr varScale="1">
        <p:scale>
          <a:sx n="93" d="100"/>
          <a:sy n="93" d="100"/>
        </p:scale>
        <p:origin x="121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92CF4-50B4-4438-8160-E958580B57B5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421D8-048C-4C50-A919-9F78C00D1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73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97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15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670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B38B5-3AA4-4872-B604-F99B55FCEA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66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B38B5-3AA4-4872-B604-F99B55FCEA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69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B38B5-3AA4-4872-B604-F99B55FCEA0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976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Children should spend time using 2Investigate to answer the questions.</a:t>
            </a:r>
          </a:p>
          <a:p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Children could share some of the questions that they created and see whether the class can answer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B38B5-3AA4-4872-B604-F99B55FCEA0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97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13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 </a:t>
            </a:r>
            <a:r>
              <a:rPr lang="en-GB" sz="18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 2</a:t>
            </a: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outline the lesson aims.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9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83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Can children answer the questions on 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slides 4-5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</a:p>
          <a:p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Children were introduced to databases in unit 2.4 and 3.6.</a:t>
            </a:r>
          </a:p>
          <a:p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Clicking reveals the answers and further information.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34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Use 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slide 6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to clarify the vocabulary that will be used.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16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Open up the Aliens Database.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18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Focus on 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Find (searches)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for this lesson.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0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Focus on 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Find (searches)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for this lesson.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8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B8E6-B67F-4EFC-A3C5-BB02E4A19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7F624-9536-4526-9E46-37E06E017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BD8F-EDA7-496C-B236-D04EDCBB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9F552-89BE-4385-89F3-4A10B31A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C419C-1437-416B-B183-F95FE824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11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51B7-D811-436B-B8DB-76A54467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7092C-344B-46D5-A695-1888A0510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6D33C-E464-4081-872C-4CF14F82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DA7F-52DE-4EC3-B3AC-E02BC215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A36AD-A2E2-4368-98DD-EA5DB3EB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6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00188-0615-4E20-90EC-D6F183B4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61763-A88B-4B2A-8862-913DEC71E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388EF-317A-4E5A-B3F2-DB9DEF89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73E8D-B974-478A-B2DA-CB0AE624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B5FEC-46C9-450D-9ED0-4BC60A45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EB2E6-54A0-41A0-9FFA-BCFD7D83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4515-4003-4C9C-B272-92D06A1C9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E4B43-C9CE-4363-A03B-DD198B2E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FE96-ECE6-4FEF-A9BD-1619B245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E6717-EAE9-4E4F-BC85-DF778082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75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6E90-7C2C-43CA-A788-F2B752EB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34339-8064-4F5F-9CB2-3F4BE477D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7920B-999D-4572-8323-F9A04F68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2D174-D636-44FA-B4AF-667C720C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0B7EE-44C7-4198-B5E7-45B50034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5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82D07-D4D3-48D6-8075-57FF230D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477DB-9DBB-4002-8A41-10B1D73CA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CDEB4-A4A1-458E-993D-14049DBBE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6A3BF-7304-43E5-9A78-DE00AC20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0AE6E-65F4-4730-9747-DB4A1FBA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2588D-2020-40C3-B11E-C4EA6608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86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ECE40-354B-4AEF-BA97-D744D98C8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7CF7-DACC-4EEC-8643-6F5F15240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6E172-B8C3-48EF-B158-F678A23D8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F2A59-1AF8-4BB8-917F-930E9186F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B6DBE-8825-48A9-B400-3DAF15B9E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06FE4-3CA2-4FDC-BB9E-A9058F1A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A6F0B-82FD-4D2C-AE4E-C0882601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2CE329-0C7E-4E6B-B603-4600371F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1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85680-2A71-4EDC-8498-C20FE5A9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F8526-1331-4487-8FDD-F5CD36C9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D25FC-63E1-4813-8392-917D6143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15D6D-CD8D-471E-AEF3-56FBF7F4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4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D0135-9252-4C24-B5A1-57003563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CE995-676C-4F46-A7CC-3E65C4B3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D387B-18E9-4232-94ED-A30DA4D0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8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261B-419C-4345-898B-512B4DED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49CEA-A93C-4B0B-820C-091E0691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125EC-49D4-4D9A-A0CD-C13B95E9F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4DE6D-A481-40F4-8C4C-C8169ED4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A2C54-F8C1-4587-9343-AF7D514C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DC779-21DB-436B-9927-7B4FDF3D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3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33CD-D346-4AE1-BD4F-3DC39A91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486D8-4C82-428D-8755-3E9C83101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F9A21-9D2B-43A0-9E84-BB3AE1CE6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EAD74-D833-41FD-B752-F6E5F9E2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01212-DFDC-4063-A7BD-A05D2868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C2A23-05F0-45FA-B92F-33712009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1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84367-756C-45B9-BB01-10E0FDF1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EE170-561C-4181-9BD1-FC93F589C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90084-6C5C-4E6F-AE78-5FD4DE891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CAF9-9019-4E72-9BCD-FE2770F43938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A0EA2-8755-4225-80E5-109EA9D62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F7392-578D-49DE-AEF7-07C4B06F3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3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www.purplemash.com/app/guides/2investigate_alien_simple_questions" TargetMode="External"/><Relationship Id="rId7" Type="http://schemas.openxmlformats.org/officeDocument/2006/relationships/hyperlink" Target="https://www.purplemash.com/app/guides/2investigate_alien_advanced_questions" TargetMode="Externa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hyperlink" Target="https://www.purplemash.com/app/guides/2investigate_Alien_youtry" TargetMode="External"/><Relationship Id="rId5" Type="http://schemas.openxmlformats.org/officeDocument/2006/relationships/hyperlink" Target="https://www.purplemash.com/app/guides/2investigate_alien_simple_questions_quiz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hyperlink" Target="https://www.purplemash.com/app/guides/2investigate_alien_advanced_questions_qui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purplemash.com/app/tools/2inv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3.png"/><Relationship Id="rId4" Type="http://schemas.openxmlformats.org/officeDocument/2006/relationships/slide" Target="slide10.xml"/><Relationship Id="rId9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0B9415-FB6B-4306-A8CF-3833B05C74F0}"/>
              </a:ext>
            </a:extLst>
          </p:cNvPr>
          <p:cNvSpPr/>
          <p:nvPr/>
        </p:nvSpPr>
        <p:spPr>
          <a:xfrm>
            <a:off x="4322174" y="0"/>
            <a:ext cx="7869826" cy="6857999"/>
          </a:xfrm>
          <a:prstGeom prst="rect">
            <a:avLst/>
          </a:prstGeom>
          <a:solidFill>
            <a:srgbClr val="8E2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5" name="Graphic 63">
            <a:extLst>
              <a:ext uri="{FF2B5EF4-FFF2-40B4-BE49-F238E27FC236}">
                <a16:creationId xmlns:a16="http://schemas.microsoft.com/office/drawing/2014/main" id="{9BC05247-EC89-4E18-AAC7-769930391E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9524"/>
            <a:ext cx="4505325" cy="6867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E66B1-EE11-46E8-9D2F-388E12025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Lesson 1:</a:t>
            </a:r>
            <a:endParaRPr lang="en-GB" sz="4000" dirty="0">
              <a:solidFill>
                <a:schemeClr val="bg1"/>
              </a:solidFill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BD2A7-BC2A-4300-AFBB-8B3304D19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Searching a Database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16F28-871B-42AE-8B42-15273F2FB254}"/>
              </a:ext>
            </a:extLst>
          </p:cNvPr>
          <p:cNvSpPr txBox="1"/>
          <p:nvPr/>
        </p:nvSpPr>
        <p:spPr>
          <a:xfrm>
            <a:off x="7869827" y="414477"/>
            <a:ext cx="3584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Computing Scheme of Work</a:t>
            </a:r>
            <a:br>
              <a:rPr lang="en-GB" sz="2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Unit 5.4 – Databases</a:t>
            </a:r>
          </a:p>
        </p:txBody>
      </p:sp>
    </p:spTree>
    <p:extLst>
      <p:ext uri="{BB962C8B-B14F-4D97-AF65-F5344CB8AC3E}">
        <p14:creationId xmlns:p14="http://schemas.microsoft.com/office/powerpoint/2010/main" val="86858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6" y="69886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(searches)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73FFA49-6F70-43EC-AF55-094F2D150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833"/>
            <a:ext cx="7188994" cy="4584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The Find icon allows the user to search for information in a record.</a:t>
            </a: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4DE3F9-F90F-4F59-AFEA-3ABB8286EA43}"/>
              </a:ext>
            </a:extLst>
          </p:cNvPr>
          <p:cNvSpPr txBox="1">
            <a:spLocks/>
          </p:cNvSpPr>
          <p:nvPr/>
        </p:nvSpPr>
        <p:spPr>
          <a:xfrm>
            <a:off x="760964" y="5576699"/>
            <a:ext cx="10871708" cy="656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you search, the matching records will move to the middle of the screen. The non-matching records will be at the bottom. You can use the speed slider to set the sorting speed.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C5B9C7-68A0-4BB4-926B-0AFDD9C4B4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44" t="1" r="60928" b="8306"/>
          <a:stretch/>
        </p:blipFill>
        <p:spPr>
          <a:xfrm>
            <a:off x="4495428" y="339820"/>
            <a:ext cx="746894" cy="72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C8BEA2-D32D-4C57-95A9-F57520E653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3" t="2688" r="1354" b="3507"/>
          <a:stretch/>
        </p:blipFill>
        <p:spPr>
          <a:xfrm>
            <a:off x="8027193" y="663609"/>
            <a:ext cx="3605479" cy="1216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D84D44E-C5B0-4F23-A37E-74CF4E1C07F5}"/>
              </a:ext>
            </a:extLst>
          </p:cNvPr>
          <p:cNvSpPr txBox="1">
            <a:spLocks/>
          </p:cNvSpPr>
          <p:nvPr/>
        </p:nvSpPr>
        <p:spPr>
          <a:xfrm>
            <a:off x="838200" y="1880056"/>
            <a:ext cx="10669258" cy="88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See if you can ‘read’ what the following examples do. Click to see the answers and further questions.</a:t>
            </a:r>
            <a:endParaRPr lang="en-GB" sz="1800" dirty="0"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7D293E-24A7-433F-91F1-7D44E066A1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927" y="2305811"/>
            <a:ext cx="5029902" cy="3524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1769F0-1B5E-42F1-A768-DAE537DCF4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098" b="9756"/>
          <a:stretch/>
        </p:blipFill>
        <p:spPr>
          <a:xfrm>
            <a:off x="933348" y="2770116"/>
            <a:ext cx="5420481" cy="2778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416D8A-2C3D-4DD3-9CCA-338BD352EC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927" y="3728910"/>
            <a:ext cx="5391902" cy="8954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28E9402-955E-4D72-B8D0-237DD33F4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37" y="4662171"/>
            <a:ext cx="5420481" cy="91452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B5DD2D7-D31A-4BD0-A489-0F11866216AC}"/>
              </a:ext>
            </a:extLst>
          </p:cNvPr>
          <p:cNvSpPr txBox="1">
            <a:spLocks/>
          </p:cNvSpPr>
          <p:nvPr/>
        </p:nvSpPr>
        <p:spPr>
          <a:xfrm>
            <a:off x="6401403" y="2260223"/>
            <a:ext cx="5029903" cy="3980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Aliens with 4 eyes.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3CB0070-BEF9-47BD-9B5A-8F68F86D0864}"/>
              </a:ext>
            </a:extLst>
          </p:cNvPr>
          <p:cNvSpPr txBox="1">
            <a:spLocks/>
          </p:cNvSpPr>
          <p:nvPr/>
        </p:nvSpPr>
        <p:spPr>
          <a:xfrm>
            <a:off x="6401403" y="2672134"/>
            <a:ext cx="5029903" cy="3980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Aliens from the planet Boaz.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877BDCC-7F06-465D-AFCD-93DE7BECDF2E}"/>
              </a:ext>
            </a:extLst>
          </p:cNvPr>
          <p:cNvSpPr txBox="1">
            <a:spLocks/>
          </p:cNvSpPr>
          <p:nvPr/>
        </p:nvSpPr>
        <p:spPr>
          <a:xfrm>
            <a:off x="6401402" y="3128529"/>
            <a:ext cx="5029903" cy="3980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Aliens who do not like fishing.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8560B840-FBB0-49B1-B06B-C91BA64C7B24}"/>
              </a:ext>
            </a:extLst>
          </p:cNvPr>
          <p:cNvSpPr txBox="1">
            <a:spLocks/>
          </p:cNvSpPr>
          <p:nvPr/>
        </p:nvSpPr>
        <p:spPr>
          <a:xfrm>
            <a:off x="6401402" y="3663919"/>
            <a:ext cx="5029903" cy="3980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Aliens from the moon who have scales.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1D269D9-B822-4448-8FCC-5BED4CA2EF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927" y="3221023"/>
            <a:ext cx="4963218" cy="323895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93D8D31-325A-4C92-8D00-72833DD68497}"/>
              </a:ext>
            </a:extLst>
          </p:cNvPr>
          <p:cNvSpPr txBox="1">
            <a:spLocks/>
          </p:cNvSpPr>
          <p:nvPr/>
        </p:nvSpPr>
        <p:spPr>
          <a:xfrm>
            <a:off x="6401402" y="4646418"/>
            <a:ext cx="5420481" cy="789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Aliens who either have more than 2 eyes or deadly tentacles or both.</a:t>
            </a:r>
          </a:p>
        </p:txBody>
      </p:sp>
    </p:spTree>
    <p:extLst>
      <p:ext uri="{BB962C8B-B14F-4D97-AF65-F5344CB8AC3E}">
        <p14:creationId xmlns:p14="http://schemas.microsoft.com/office/powerpoint/2010/main" val="42073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  <p:bldP spid="32" grpId="0"/>
      <p:bldP spid="33" grpId="0"/>
      <p:bldP spid="34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12182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Sort, Group and Arrange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73FFA49-6F70-43EC-AF55-094F2D150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954"/>
            <a:ext cx="10515600" cy="102795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Sort, Group, Arrange icon allows you to sort the information in several different ways.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E679B1-1EF9-4E4D-98E4-3ABA87400968}"/>
              </a:ext>
            </a:extLst>
          </p:cNvPr>
          <p:cNvSpPr txBox="1">
            <a:spLocks/>
          </p:cNvSpPr>
          <p:nvPr/>
        </p:nvSpPr>
        <p:spPr>
          <a:xfrm>
            <a:off x="838200" y="2054828"/>
            <a:ext cx="10515600" cy="118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</a:p>
          <a:p>
            <a: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can sort by different fields. The information can be displayed in ascending or descending order. Here the user is sorting by number of eyes.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99FA58-5557-4AE1-97D9-042CEE801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65" r="42106" b="9263"/>
          <a:stretch/>
        </p:blipFill>
        <p:spPr>
          <a:xfrm>
            <a:off x="7002209" y="244342"/>
            <a:ext cx="773623" cy="740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9EEE5F-3D3D-4B22-ACEA-058CF6C75C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9156"/>
          <a:stretch/>
        </p:blipFill>
        <p:spPr>
          <a:xfrm>
            <a:off x="1696957" y="1831702"/>
            <a:ext cx="668720" cy="696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7B0E9F-2F60-4667-B738-4A963495E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7734" y="3339173"/>
            <a:ext cx="3791479" cy="1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4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35" y="157751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Sort, Group and Arrange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73FFA49-6F70-43EC-AF55-094F2D150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954"/>
            <a:ext cx="10515600" cy="102795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Group</a:t>
            </a: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99FA58-5557-4AE1-97D9-042CEE801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65" r="42106" b="9263"/>
          <a:stretch/>
        </p:blipFill>
        <p:spPr>
          <a:xfrm>
            <a:off x="7141002" y="365125"/>
            <a:ext cx="773623" cy="740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54408B-17CF-4CF8-A726-5C1BECD996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365" b="33391"/>
          <a:stretch/>
        </p:blipFill>
        <p:spPr>
          <a:xfrm>
            <a:off x="1891466" y="1326230"/>
            <a:ext cx="668721" cy="727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BA7818F-53F3-4501-B443-2F1EAE9AC9FB}"/>
              </a:ext>
            </a:extLst>
          </p:cNvPr>
          <p:cNvGrpSpPr/>
          <p:nvPr/>
        </p:nvGrpSpPr>
        <p:grpSpPr>
          <a:xfrm>
            <a:off x="838200" y="2154761"/>
            <a:ext cx="10515600" cy="2372003"/>
            <a:chOff x="838200" y="2154761"/>
            <a:chExt cx="10515600" cy="2372003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1E679B1-1EF9-4E4D-98E4-3ABA87400968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154761"/>
              <a:ext cx="10515600" cy="23720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600"/>
                </a:spcAft>
                <a:buBlip>
                  <a:blip r:embed="rId3"/>
                </a:buBlip>
              </a:pPr>
              <a:r>
                <a:rPr lang="en-GB" sz="1800" dirty="0">
                  <a:latin typeface="Nunito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You can group records together according to shared information. Here is an example of sorting the aliens according to the planet they come from.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931771-85A2-46D8-A509-B6AF13EF6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59412" y="3025276"/>
              <a:ext cx="3342847" cy="11883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097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53478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Sort, Group and Arrange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73FFA49-6F70-43EC-AF55-094F2D150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954"/>
            <a:ext cx="10515600" cy="102795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Arrange</a:t>
            </a: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99FA58-5557-4AE1-97D9-042CEE801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65" r="42106" b="9263"/>
          <a:stretch/>
        </p:blipFill>
        <p:spPr>
          <a:xfrm>
            <a:off x="6857973" y="272642"/>
            <a:ext cx="773623" cy="740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6C1E73-4ECF-446E-85A3-02A41F6DC9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165"/>
          <a:stretch/>
        </p:blipFill>
        <p:spPr>
          <a:xfrm>
            <a:off x="2105695" y="1292710"/>
            <a:ext cx="668720" cy="62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3C692A-48F5-4FA0-86B0-03C713D68327}"/>
              </a:ext>
            </a:extLst>
          </p:cNvPr>
          <p:cNvGrpSpPr/>
          <p:nvPr/>
        </p:nvGrpSpPr>
        <p:grpSpPr>
          <a:xfrm>
            <a:off x="838200" y="2054828"/>
            <a:ext cx="10515600" cy="4046389"/>
            <a:chOff x="838200" y="2054828"/>
            <a:chExt cx="10515600" cy="4046389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1E679B1-1EF9-4E4D-98E4-3ABA87400968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54828"/>
              <a:ext cx="10515600" cy="7000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600"/>
                </a:spcAft>
                <a:buBlip>
                  <a:blip r:embed="rId3"/>
                </a:buBlip>
              </a:pPr>
              <a:r>
                <a:rPr lang="en-GB" sz="1800" dirty="0">
                  <a:latin typeface="Nunito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You can display the records in several different ways: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35F7247-1973-4F1D-A1FA-346E726D0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8625" y="2434913"/>
              <a:ext cx="1633625" cy="3666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610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46" y="40833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Statistics and Reports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510"/>
            <a:ext cx="10515600" cy="26929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Statistics and Report icon to analyse the data.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42D644-8A69-4C22-B515-A0C5677503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74" t="3125" r="20898" b="6562"/>
          <a:stretch/>
        </p:blipFill>
        <p:spPr>
          <a:xfrm>
            <a:off x="6525460" y="305908"/>
            <a:ext cx="804762" cy="766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E98F3D-EB05-46FB-93FB-2B676E917888}"/>
              </a:ext>
            </a:extLst>
          </p:cNvPr>
          <p:cNvSpPr txBox="1"/>
          <p:nvPr/>
        </p:nvSpPr>
        <p:spPr>
          <a:xfrm>
            <a:off x="4810074" y="3161739"/>
            <a:ext cx="7043380" cy="677585"/>
          </a:xfrm>
          <a:prstGeom prst="roundRect">
            <a:avLst>
              <a:gd name="adj" fmla="val 8536"/>
            </a:avLst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Count – 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displays a count of how many records have each number of eyes.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39A981-EE72-470A-9408-4EFE734B8035}"/>
              </a:ext>
            </a:extLst>
          </p:cNvPr>
          <p:cNvSpPr txBox="1"/>
          <p:nvPr/>
        </p:nvSpPr>
        <p:spPr>
          <a:xfrm>
            <a:off x="4810073" y="3881443"/>
            <a:ext cx="7043379" cy="677586"/>
          </a:xfrm>
          <a:prstGeom prst="roundRect">
            <a:avLst>
              <a:gd name="adj" fmla="val 8524"/>
            </a:avLst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r>
              <a:rPr lang="en-GB" b="1" dirty="0"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Percentage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 – 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displays what percentage of records have each number of eyes.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45BA93-AF0B-4A16-A491-4EE6995431AD}"/>
              </a:ext>
            </a:extLst>
          </p:cNvPr>
          <p:cNvSpPr txBox="1"/>
          <p:nvPr/>
        </p:nvSpPr>
        <p:spPr>
          <a:xfrm>
            <a:off x="4784394" y="4697055"/>
            <a:ext cx="7069058" cy="665083"/>
          </a:xfrm>
          <a:prstGeom prst="roundRect">
            <a:avLst>
              <a:gd name="adj" fmla="val 6213"/>
            </a:avLst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Maximum \ Minimum \ Mean \ Range  – 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calculates the selected answer for the field.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40DAC7-421D-4F0B-A3CD-A5F7D6C5786A}"/>
              </a:ext>
            </a:extLst>
          </p:cNvPr>
          <p:cNvSpPr txBox="1"/>
          <p:nvPr/>
        </p:nvSpPr>
        <p:spPr>
          <a:xfrm>
            <a:off x="4784393" y="5478030"/>
            <a:ext cx="7069057" cy="665083"/>
          </a:xfrm>
          <a:prstGeom prst="roundRect">
            <a:avLst>
              <a:gd name="adj" fmla="val 6213"/>
            </a:avLst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Total – 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adds up the total for that field e.g. the total number of eyes of all the aliens.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1C818F-98A8-4EE4-B844-4ED03F66218A}"/>
              </a:ext>
            </a:extLst>
          </p:cNvPr>
          <p:cNvGrpSpPr/>
          <p:nvPr/>
        </p:nvGrpSpPr>
        <p:grpSpPr>
          <a:xfrm>
            <a:off x="838200" y="1851982"/>
            <a:ext cx="10515600" cy="479109"/>
            <a:chOff x="838200" y="1851982"/>
            <a:chExt cx="10515600" cy="4791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7F9974-12B6-41EE-A674-62BF8D5E0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202" t="12189" r="67908" b="52993"/>
            <a:stretch/>
          </p:blipFill>
          <p:spPr>
            <a:xfrm>
              <a:off x="2197894" y="1851982"/>
              <a:ext cx="481013" cy="4791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8FEEF136-8A2A-4630-BB55-04AE87EE8A3F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853940"/>
              <a:ext cx="10515600" cy="3761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  <a:buFont typeface="Arial" panose="020B0604020202020204" pitchFamily="34" charset="0"/>
                <a:buBlip>
                  <a:blip r:embed="rId3"/>
                </a:buBlip>
              </a:pPr>
              <a:r>
                <a:rPr lang="en-GB" sz="1800" dirty="0">
                  <a:latin typeface="Nunito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Statistics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3874A7-0EBB-4737-895E-5D9FF00E74E8}"/>
              </a:ext>
            </a:extLst>
          </p:cNvPr>
          <p:cNvGrpSpPr/>
          <p:nvPr/>
        </p:nvGrpSpPr>
        <p:grpSpPr>
          <a:xfrm>
            <a:off x="794455" y="2361627"/>
            <a:ext cx="10515600" cy="3055441"/>
            <a:chOff x="794455" y="2361627"/>
            <a:chExt cx="10515600" cy="305544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1E75BFE-0607-4F56-8DD0-A894A64A0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200" y="3045012"/>
              <a:ext cx="3829584" cy="2372056"/>
            </a:xfrm>
            <a:prstGeom prst="rect">
              <a:avLst/>
            </a:prstGeom>
          </p:spPr>
        </p:pic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51203B2A-9254-4563-8B79-7FF6E95D3C16}"/>
                </a:ext>
              </a:extLst>
            </p:cNvPr>
            <p:cNvSpPr txBox="1">
              <a:spLocks/>
            </p:cNvSpPr>
            <p:nvPr/>
          </p:nvSpPr>
          <p:spPr>
            <a:xfrm>
              <a:off x="794455" y="2361627"/>
              <a:ext cx="10515600" cy="7234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Blip>
                  <a:blip r:embed="rId3"/>
                </a:buBlip>
              </a:pPr>
              <a:r>
                <a:rPr lang="en-GB" sz="1800" dirty="0">
                  <a:latin typeface="Nunito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 information the user can display will depend on the type of field. In this instance, the user is finding statistical information about eyes.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490255-4AB8-493F-9FB5-82C0441020D4}"/>
              </a:ext>
            </a:extLst>
          </p:cNvPr>
          <p:cNvGrpSpPr/>
          <p:nvPr/>
        </p:nvGrpSpPr>
        <p:grpSpPr>
          <a:xfrm>
            <a:off x="1015354" y="4055670"/>
            <a:ext cx="3093801" cy="1935857"/>
            <a:chOff x="1015354" y="4055670"/>
            <a:chExt cx="3093801" cy="1935857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350E5592-F105-48A6-8CF5-5C3A8B285C66}"/>
                </a:ext>
              </a:extLst>
            </p:cNvPr>
            <p:cNvSpPr txBox="1">
              <a:spLocks/>
            </p:cNvSpPr>
            <p:nvPr/>
          </p:nvSpPr>
          <p:spPr>
            <a:xfrm>
              <a:off x="1015354" y="4079744"/>
              <a:ext cx="3093801" cy="191178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Blip>
                  <a:blip r:embed="rId3"/>
                </a:buBlip>
              </a:pPr>
              <a:r>
                <a:rPr lang="en-GB" sz="1800" dirty="0">
                  <a:latin typeface="Nunito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Click on the =  button to calculate the statistics. You can then Clear this or </a:t>
              </a:r>
            </a:p>
            <a:p>
              <a:pPr marL="180975" indent="0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en-GB" sz="1800" dirty="0">
                  <a:latin typeface="Nunito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keep adding to the statistics list.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C8A8553-CD31-4427-8C15-EFBE7B5DA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36537" y="4055670"/>
              <a:ext cx="285686" cy="3706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C0C0D0F-8C4B-470E-B170-0F6B26E73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2261"/>
            <a:stretch/>
          </p:blipFill>
          <p:spPr>
            <a:xfrm>
              <a:off x="2678907" y="4611726"/>
              <a:ext cx="595753" cy="438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140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46" y="12313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Statistics and Reports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26964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can produce a report that includes your own text and the data from the database.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 is a report with name, number of eyes and home planet. </a:t>
            </a:r>
            <a:endParaRPr lang="en-GB" sz="1800" dirty="0">
              <a:effectLst/>
              <a:latin typeface="Nunito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42D644-8A69-4C22-B515-A0C5677503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74" t="3125" r="20898" b="6562"/>
          <a:stretch/>
        </p:blipFill>
        <p:spPr>
          <a:xfrm>
            <a:off x="6630225" y="428972"/>
            <a:ext cx="804762" cy="766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FA7FC2-C412-48A6-B6C4-9F7FAD6561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1" t="56420" r="65390" b="5712"/>
          <a:stretch/>
        </p:blipFill>
        <p:spPr>
          <a:xfrm>
            <a:off x="2114549" y="1435100"/>
            <a:ext cx="696383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8CA24B-AF8D-4ACB-BA3B-6D251138E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351" y="3697891"/>
            <a:ext cx="4172532" cy="157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28DF4E7-D5D1-46A4-9B32-04667422B75F}"/>
              </a:ext>
            </a:extLst>
          </p:cNvPr>
          <p:cNvGrpSpPr/>
          <p:nvPr/>
        </p:nvGrpSpPr>
        <p:grpSpPr>
          <a:xfrm>
            <a:off x="838200" y="2477050"/>
            <a:ext cx="10515600" cy="3657795"/>
            <a:chOff x="838200" y="2477050"/>
            <a:chExt cx="10515600" cy="3657795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CC5D6F20-CF51-4F7C-A005-C1E65519DD0B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3087672"/>
              <a:ext cx="10515600" cy="3429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  <a:buFont typeface="Arial" panose="020B0604020202020204" pitchFamily="34" charset="0"/>
                <a:buBlip>
                  <a:blip r:embed="rId3"/>
                </a:buBlip>
              </a:pPr>
              <a:r>
                <a:rPr lang="en-GB" sz="1800" dirty="0">
                  <a:latin typeface="Nunito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Press View to see the report. This information can then be copied. 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111AA52-04C2-445B-878A-7DC59D5E619C}"/>
                </a:ext>
              </a:extLst>
            </p:cNvPr>
            <p:cNvGrpSpPr/>
            <p:nvPr/>
          </p:nvGrpSpPr>
          <p:grpSpPr>
            <a:xfrm>
              <a:off x="5963475" y="2477050"/>
              <a:ext cx="5390325" cy="3657795"/>
              <a:chOff x="5963475" y="2477050"/>
              <a:chExt cx="5390325" cy="3657795"/>
            </a:xfrm>
          </p:grpSpPr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C853A42E-6347-40EF-A386-76D928612C8E}"/>
                  </a:ext>
                </a:extLst>
              </p:cNvPr>
              <p:cNvSpPr/>
              <p:nvPr/>
            </p:nvSpPr>
            <p:spPr>
              <a:xfrm>
                <a:off x="5963475" y="4184642"/>
                <a:ext cx="1333500" cy="619125"/>
              </a:xfrm>
              <a:prstGeom prst="rightArrow">
                <a:avLst/>
              </a:prstGeom>
              <a:solidFill>
                <a:srgbClr val="8E24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E700D8E-7063-4AC5-B50A-E7255B01E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80928" y="2477050"/>
                <a:ext cx="3372872" cy="36577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517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98" y="157687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Charts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3166832"/>
            <a:ext cx="10515600" cy="16033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Select the field of the data that you wish to display in the drop-down box.</a:t>
            </a:r>
            <a:r>
              <a:rPr lang="en-GB" sz="1800" dirty="0"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GB" sz="1800" dirty="0"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49BC51-1224-4495-9CE4-FE73045E34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083" t="1738" r="272" b="6569"/>
          <a:stretch/>
        </p:blipFill>
        <p:spPr>
          <a:xfrm>
            <a:off x="2776074" y="322897"/>
            <a:ext cx="752106" cy="750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4169F4-92D0-444D-9ED2-4974825CB5A6}"/>
              </a:ext>
            </a:extLst>
          </p:cNvPr>
          <p:cNvSpPr txBox="1">
            <a:spLocks/>
          </p:cNvSpPr>
          <p:nvPr/>
        </p:nvSpPr>
        <p:spPr>
          <a:xfrm>
            <a:off x="647700" y="3273169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endParaRPr lang="en-GB" sz="1800" dirty="0"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5DF21BC-C3D7-4389-A68F-F830414BC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276" y="2456322"/>
            <a:ext cx="1933845" cy="533474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1165495-D9F1-4431-9C60-EF64333F708E}"/>
              </a:ext>
            </a:extLst>
          </p:cNvPr>
          <p:cNvSpPr txBox="1">
            <a:spLocks/>
          </p:cNvSpPr>
          <p:nvPr/>
        </p:nvSpPr>
        <p:spPr>
          <a:xfrm>
            <a:off x="992777" y="172302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The chart icon allows you to show the information in chart form.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There are a variety of different charts to choose from: </a:t>
            </a:r>
            <a:endParaRPr lang="en-GB" sz="1800" dirty="0"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endParaRPr lang="en-GB" sz="1800" dirty="0"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D2EB77F-13B8-4FD8-9749-CA1AFBA14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968" y="3512940"/>
            <a:ext cx="4582064" cy="2839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41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45842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1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55327"/>
            <a:ext cx="10515600" cy="160337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Choose your challenge level – Simple for less confident. Advanced for more confident. Complete the worksheets depending on your challenge level. Use Purple Mash to access the database or use the paper sheet instead.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You will also have the chance to create your own questions for a friends to answer.</a:t>
            </a: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0A107704-6CE5-4493-B4FC-2D35D014D2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5" t="1859" r="1888" b="2189"/>
          <a:stretch/>
        </p:blipFill>
        <p:spPr>
          <a:xfrm>
            <a:off x="703383" y="4255676"/>
            <a:ext cx="1873441" cy="1891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5D197230-D692-4958-88F1-15472B6ACD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0" t="1235" r="4362" b="2812"/>
          <a:stretch/>
        </p:blipFill>
        <p:spPr>
          <a:xfrm>
            <a:off x="2667845" y="4255673"/>
            <a:ext cx="1830727" cy="1891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hlinkClick r:id="rId7"/>
            <a:extLst>
              <a:ext uri="{FF2B5EF4-FFF2-40B4-BE49-F238E27FC236}">
                <a16:creationId xmlns:a16="http://schemas.microsoft.com/office/drawing/2014/main" id="{AEC339D5-7541-46F8-8EB8-38E75FE1111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4" t="4191" r="2187" b="2728"/>
          <a:stretch/>
        </p:blipFill>
        <p:spPr>
          <a:xfrm>
            <a:off x="4959516" y="4255672"/>
            <a:ext cx="1891969" cy="189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hlinkClick r:id="rId9"/>
            <a:extLst>
              <a:ext uri="{FF2B5EF4-FFF2-40B4-BE49-F238E27FC236}">
                <a16:creationId xmlns:a16="http://schemas.microsoft.com/office/drawing/2014/main" id="{8A0BAA5C-4945-4BF6-B023-0DF7DF0BAEA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59" t="1175" r="3694" b="2276"/>
          <a:stretch/>
        </p:blipFill>
        <p:spPr>
          <a:xfrm>
            <a:off x="6947217" y="4255671"/>
            <a:ext cx="1863170" cy="189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hlinkClick r:id="rId11"/>
            <a:extLst>
              <a:ext uri="{FF2B5EF4-FFF2-40B4-BE49-F238E27FC236}">
                <a16:creationId xmlns:a16="http://schemas.microsoft.com/office/drawing/2014/main" id="{C438415A-0D34-4736-9C8C-E1B10015E8C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992" t="1786" r="3060" b="2262"/>
          <a:stretch/>
        </p:blipFill>
        <p:spPr>
          <a:xfrm>
            <a:off x="9300130" y="4255671"/>
            <a:ext cx="1863170" cy="189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87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34509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2: Extension – Debug the Data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61781D-7819-4710-97E6-4C5DE920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782"/>
            <a:ext cx="10515600" cy="160431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at the database table below: This database was created recently in another school but doesn’t seem to work properly, because when the ‘favourite colour’ graph was looked at it seemed very strange.</a:t>
            </a:r>
          </a:p>
          <a:p>
            <a: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has this happened?</a:t>
            </a:r>
          </a:p>
          <a:p>
            <a: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could the database creator have done to avoid this problem?</a:t>
            </a:r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2D5443CA-97BC-47E0-91F2-3AB02D02DEBD}"/>
              </a:ext>
            </a:extLst>
          </p:cNvPr>
          <p:cNvPicPr/>
          <p:nvPr/>
        </p:nvPicPr>
        <p:blipFill rotWithShape="1">
          <a:blip r:embed="rId4"/>
          <a:srcRect l="12711"/>
          <a:stretch/>
        </p:blipFill>
        <p:spPr bwMode="auto">
          <a:xfrm>
            <a:off x="838200" y="2934408"/>
            <a:ext cx="5257800" cy="317111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F5122FD0-6194-4AA4-8230-0CA6A345C03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34111" y="2047542"/>
            <a:ext cx="4041775" cy="19735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C01786D-D157-4F79-8AFC-D166E0198F59}"/>
              </a:ext>
            </a:extLst>
          </p:cNvPr>
          <p:cNvSpPr txBox="1">
            <a:spLocks/>
          </p:cNvSpPr>
          <p:nvPr/>
        </p:nvSpPr>
        <p:spPr>
          <a:xfrm>
            <a:off x="-1092553" y="1867591"/>
            <a:ext cx="10515600" cy="4990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endParaRPr lang="en-GB" sz="1800" dirty="0"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EBB2AB-D336-48E7-96AE-4513EF2940F3}"/>
              </a:ext>
            </a:extLst>
          </p:cNvPr>
          <p:cNvSpPr txBox="1"/>
          <p:nvPr/>
        </p:nvSpPr>
        <p:spPr>
          <a:xfrm>
            <a:off x="6414558" y="4167073"/>
            <a:ext cx="57082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Can you design a ‘How to make your database great’ poster, using the template set as a 2Do? Include lots of top tips such as:</a:t>
            </a:r>
          </a:p>
          <a:p>
            <a:r>
              <a:rPr lang="en-GB" sz="16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• Why spellings are important?</a:t>
            </a:r>
          </a:p>
          <a:p>
            <a:r>
              <a:rPr lang="en-GB" sz="16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• Are field names clear and understandable?</a:t>
            </a:r>
          </a:p>
          <a:p>
            <a:r>
              <a:rPr lang="en-GB" sz="16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• Have drop-down menus been used effectively?</a:t>
            </a:r>
          </a:p>
          <a:p>
            <a:r>
              <a:rPr lang="en-GB" sz="16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• Are image choices relevant?</a:t>
            </a:r>
          </a:p>
          <a:p>
            <a:r>
              <a:rPr lang="en-GB" sz="16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• Can questions set be answered from the data within the database?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1016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LO: To be able to search for information on a database.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GB" dirty="0"/>
              <a:t>SUCCESS CRITERIA</a:t>
            </a:r>
          </a:p>
          <a:p>
            <a:pPr lvl="0"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understand the different ways to search a database.</a:t>
            </a:r>
          </a:p>
          <a:p>
            <a:pPr lvl="0"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can search a database to answer questions correctly.</a:t>
            </a:r>
          </a:p>
          <a:p>
            <a:pPr marL="0" lvl="0" indent="0">
              <a:spcAft>
                <a:spcPts val="600"/>
              </a:spcAft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2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02917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2" y="119036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a Database?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48FD6A-3C85-469F-9A12-F6DE6FBEAA35}"/>
              </a:ext>
            </a:extLst>
          </p:cNvPr>
          <p:cNvGrpSpPr/>
          <p:nvPr/>
        </p:nvGrpSpPr>
        <p:grpSpPr>
          <a:xfrm>
            <a:off x="698621" y="1299593"/>
            <a:ext cx="11345333" cy="4876254"/>
            <a:chOff x="698621" y="1299593"/>
            <a:chExt cx="11345333" cy="487625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40AF921-ED83-4BF7-B168-C17929548AB1}"/>
                </a:ext>
              </a:extLst>
            </p:cNvPr>
            <p:cNvGrpSpPr/>
            <p:nvPr/>
          </p:nvGrpSpPr>
          <p:grpSpPr>
            <a:xfrm>
              <a:off x="828204" y="2440870"/>
              <a:ext cx="10336910" cy="3734977"/>
              <a:chOff x="828204" y="2440870"/>
              <a:chExt cx="10336910" cy="373497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6885B52-B262-42FE-B3A0-156050746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378189">
                <a:off x="828204" y="2440870"/>
                <a:ext cx="4477100" cy="298591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32FFFB-33CD-4C22-9BA7-4A918C278C21}"/>
                  </a:ext>
                </a:extLst>
              </p:cNvPr>
              <p:cNvSpPr txBox="1"/>
              <p:nvPr/>
            </p:nvSpPr>
            <p:spPr>
              <a:xfrm>
                <a:off x="4120444" y="5416762"/>
                <a:ext cx="11551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2Question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7C1AED3-4A9F-40A3-8242-29B39F5CDEB2}"/>
                  </a:ext>
                </a:extLst>
              </p:cNvPr>
              <p:cNvGrpSpPr/>
              <p:nvPr/>
            </p:nvGrpSpPr>
            <p:grpSpPr>
              <a:xfrm rot="426195">
                <a:off x="6314703" y="2586669"/>
                <a:ext cx="4850411" cy="3352804"/>
                <a:chOff x="5817589" y="2402713"/>
                <a:chExt cx="5604869" cy="371689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CE71F56B-0D2B-4BFA-B72A-29901E2B89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17589" y="2402713"/>
                  <a:ext cx="5347122" cy="357881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055067D-AD6E-4E74-B40A-B324BC2808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96176" y="3738957"/>
                  <a:ext cx="3426282" cy="2380648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3C4BC3-2763-4FE8-94AD-401700469B2A}"/>
                  </a:ext>
                </a:extLst>
              </p:cNvPr>
              <p:cNvSpPr txBox="1"/>
              <p:nvPr/>
            </p:nvSpPr>
            <p:spPr>
              <a:xfrm>
                <a:off x="6567002" y="5806515"/>
                <a:ext cx="1314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2Investigate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364184-BC4A-4A63-948E-1A99FFB84BEE}"/>
                </a:ext>
              </a:extLst>
            </p:cNvPr>
            <p:cNvSpPr txBox="1"/>
            <p:nvPr/>
          </p:nvSpPr>
          <p:spPr>
            <a:xfrm>
              <a:off x="698621" y="1299593"/>
              <a:ext cx="11345333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Blip>
                  <a:blip r:embed="rId6"/>
                </a:buBlip>
              </a:pPr>
              <a:r>
                <a:rPr lang="en-GB" sz="1800" dirty="0">
                  <a:effectLst/>
                  <a:latin typeface="Nunito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 database is a </a:t>
              </a:r>
              <a:r>
                <a:rPr lang="en-GB" dirty="0">
                  <a:latin typeface="Nunito" panose="00000500000000000000" pitchFamily="2" charset="0"/>
                </a:rPr>
                <a:t>set of data that can be held in a computer in a format that can be searched and sorted for information. </a:t>
              </a:r>
              <a:endPara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600"/>
                </a:spcAft>
                <a:buBlip>
                  <a:blip r:embed="rId6"/>
                </a:buBlip>
              </a:pPr>
              <a:r>
                <a:rPr lang="en-GB" sz="1800" dirty="0">
                  <a:effectLst/>
                  <a:latin typeface="Nunito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On Purple Mash you might have used 2Question and 2Investigate to do this in the past.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7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6" y="50883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2Question and 2Investigate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336"/>
            <a:ext cx="10515600" cy="415498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Do you remember what type of database 2Question 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8C231-1311-4707-84AE-1D38711EE1FE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85" y="6192203"/>
            <a:ext cx="1237615" cy="342900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A0A0E2-4252-4801-A510-7D8E0B9D0D10}"/>
              </a:ext>
            </a:extLst>
          </p:cNvPr>
          <p:cNvGrpSpPr/>
          <p:nvPr/>
        </p:nvGrpSpPr>
        <p:grpSpPr>
          <a:xfrm>
            <a:off x="838200" y="1429708"/>
            <a:ext cx="10948629" cy="2228404"/>
            <a:chOff x="838200" y="1448175"/>
            <a:chExt cx="10948629" cy="2228404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0375D4A3-E6D8-4A21-BE7F-18FA5F2DB2B5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851724"/>
              <a:ext cx="7504289" cy="10830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5000"/>
                </a:lnSpc>
                <a:spcBef>
                  <a:spcPts val="600"/>
                </a:spcBef>
                <a:buBlip>
                  <a:blip r:embed="rId3"/>
                </a:buBlip>
              </a:pPr>
              <a:r>
                <a:rPr lang="en-GB" sz="1800" dirty="0">
                  <a:latin typeface="Nunito" panose="00000500000000000000" pitchFamily="2" charset="0"/>
                  <a:ea typeface="Times New Roman" panose="02020603050405020304" pitchFamily="18" charset="0"/>
                  <a:cs typeface="Calibri" panose="020F0502020204030204" pitchFamily="34" charset="0"/>
                </a:rPr>
                <a:t>2Question is a branching database (or binary database).</a:t>
              </a:r>
            </a:p>
            <a:p>
              <a:pPr>
                <a:lnSpc>
                  <a:spcPct val="115000"/>
                </a:lnSpc>
                <a:spcBef>
                  <a:spcPts val="600"/>
                </a:spcBef>
                <a:buBlip>
                  <a:blip r:embed="rId3"/>
                </a:buBlip>
              </a:pPr>
              <a:r>
                <a:rPr lang="en-GB" sz="1800" dirty="0">
                  <a:latin typeface="Nunito" panose="00000500000000000000" pitchFamily="2" charset="0"/>
                  <a:ea typeface="Times New Roman" panose="02020603050405020304" pitchFamily="18" charset="0"/>
                  <a:cs typeface="Calibri" panose="020F0502020204030204" pitchFamily="34" charset="0"/>
                </a:rPr>
                <a:t>It is limited in that you can only sort information using YES and NO questions.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58FD671-E41B-4B5E-B850-01680B6DD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5541" y="1448175"/>
              <a:ext cx="3341288" cy="22284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F70765-9E27-4F4A-A970-E4F657422B75}"/>
              </a:ext>
            </a:extLst>
          </p:cNvPr>
          <p:cNvGrpSpPr/>
          <p:nvPr/>
        </p:nvGrpSpPr>
        <p:grpSpPr>
          <a:xfrm>
            <a:off x="759178" y="3020570"/>
            <a:ext cx="7391400" cy="3156392"/>
            <a:chOff x="759178" y="3020570"/>
            <a:chExt cx="7391400" cy="3156392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90F149CD-1100-44FA-A8BC-C94BB3F870D6}"/>
                </a:ext>
              </a:extLst>
            </p:cNvPr>
            <p:cNvSpPr txBox="1">
              <a:spLocks/>
            </p:cNvSpPr>
            <p:nvPr/>
          </p:nvSpPr>
          <p:spPr>
            <a:xfrm>
              <a:off x="759178" y="3020570"/>
              <a:ext cx="7391400" cy="5824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5000"/>
                </a:lnSpc>
                <a:spcBef>
                  <a:spcPts val="600"/>
                </a:spcBef>
                <a:buBlip>
                  <a:blip r:embed="rId3"/>
                </a:buBlip>
              </a:pPr>
              <a:r>
                <a:rPr lang="en-GB" sz="1800" dirty="0">
                  <a:latin typeface="Nunito" panose="00000500000000000000" pitchFamily="2" charset="0"/>
                  <a:ea typeface="Times New Roman" panose="02020603050405020304" pitchFamily="18" charset="0"/>
                  <a:cs typeface="Calibri" panose="020F0502020204030204" pitchFamily="34" charset="0"/>
                </a:rPr>
                <a:t>2Investigate allows you to sort information using more than one field.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FAD12A-424F-43E2-ACB7-1DD560B0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6460" y="3428999"/>
              <a:ext cx="3794229" cy="27479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F4C459F-5ECB-47CF-B7B9-9DCE01FC9BDA}"/>
                </a:ext>
              </a:extLst>
            </p:cNvPr>
            <p:cNvSpPr/>
            <p:nvPr/>
          </p:nvSpPr>
          <p:spPr>
            <a:xfrm>
              <a:off x="5779911" y="3688853"/>
              <a:ext cx="1873956" cy="1375201"/>
            </a:xfrm>
            <a:prstGeom prst="roundRect">
              <a:avLst/>
            </a:prstGeom>
            <a:noFill/>
            <a:ln w="57150">
              <a:solidFill>
                <a:srgbClr val="8E2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A3811D4C-D30C-4F76-B71B-FEF8EC75C4C1}"/>
                </a:ext>
              </a:extLst>
            </p:cNvPr>
            <p:cNvCxnSpPr>
              <a:endCxn id="11" idx="3"/>
            </p:cNvCxnSpPr>
            <p:nvPr/>
          </p:nvCxnSpPr>
          <p:spPr>
            <a:xfrm rot="5400000">
              <a:off x="7326895" y="3755971"/>
              <a:ext cx="947456" cy="293511"/>
            </a:xfrm>
            <a:prstGeom prst="bentConnector2">
              <a:avLst/>
            </a:prstGeom>
            <a:ln w="57150">
              <a:solidFill>
                <a:srgbClr val="8E24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032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2" y="56833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089" y="1439754"/>
            <a:ext cx="6477000" cy="1203736"/>
          </a:xfrm>
          <a:prstGeom prst="roundRect">
            <a:avLst/>
          </a:prstGeom>
          <a:solidFill>
            <a:srgbClr val="CC99FF"/>
          </a:solidFill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8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 Record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 collection of data about one item entered into a database.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FAD12A-424F-43E2-ACB7-1DD560B05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092" y="1685464"/>
            <a:ext cx="3794229" cy="274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0C5093BB-10A4-40EE-A362-6CD61A4460BB}"/>
              </a:ext>
            </a:extLst>
          </p:cNvPr>
          <p:cNvSpPr/>
          <p:nvPr/>
        </p:nvSpPr>
        <p:spPr>
          <a:xfrm>
            <a:off x="7552266" y="1557867"/>
            <a:ext cx="553155" cy="3025421"/>
          </a:xfrm>
          <a:prstGeom prst="leftBrace">
            <a:avLst>
              <a:gd name="adj1" fmla="val 108118"/>
              <a:gd name="adj2" fmla="val 14977"/>
            </a:avLst>
          </a:prstGeom>
          <a:noFill/>
          <a:ln w="38100">
            <a:solidFill>
              <a:srgbClr val="8E24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106846-4081-480C-94C5-E0643D38E8C2}"/>
              </a:ext>
            </a:extLst>
          </p:cNvPr>
          <p:cNvGrpSpPr/>
          <p:nvPr/>
        </p:nvGrpSpPr>
        <p:grpSpPr>
          <a:xfrm>
            <a:off x="951089" y="2019536"/>
            <a:ext cx="10919546" cy="2413891"/>
            <a:chOff x="951089" y="2019536"/>
            <a:chExt cx="10919546" cy="241389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F4C459F-5ECB-47CF-B7B9-9DCE01FC9BDA}"/>
                </a:ext>
              </a:extLst>
            </p:cNvPr>
            <p:cNvSpPr/>
            <p:nvPr/>
          </p:nvSpPr>
          <p:spPr>
            <a:xfrm>
              <a:off x="9996679" y="2019536"/>
              <a:ext cx="1873956" cy="1375201"/>
            </a:xfrm>
            <a:prstGeom prst="roundRect">
              <a:avLst/>
            </a:prstGeom>
            <a:noFill/>
            <a:ln w="57150">
              <a:solidFill>
                <a:srgbClr val="8E2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A3811D4C-D30C-4F76-B71B-FEF8EC75C4C1}"/>
                </a:ext>
              </a:extLst>
            </p:cNvPr>
            <p:cNvCxnSpPr>
              <a:cxnSpLocks/>
              <a:stCxn id="17" idx="2"/>
              <a:endCxn id="11" idx="2"/>
            </p:cNvCxnSpPr>
            <p:nvPr/>
          </p:nvCxnSpPr>
          <p:spPr>
            <a:xfrm rot="5400000" flipH="1" flipV="1">
              <a:off x="7042278" y="542048"/>
              <a:ext cx="1038690" cy="6744068"/>
            </a:xfrm>
            <a:prstGeom prst="bentConnector3">
              <a:avLst>
                <a:gd name="adj1" fmla="val -62221"/>
              </a:avLst>
            </a:prstGeom>
            <a:ln w="57150">
              <a:solidFill>
                <a:srgbClr val="8E24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8C401CB4-70B8-436B-922F-A7BFD03CEBFB}"/>
                </a:ext>
              </a:extLst>
            </p:cNvPr>
            <p:cNvSpPr txBox="1">
              <a:spLocks/>
            </p:cNvSpPr>
            <p:nvPr/>
          </p:nvSpPr>
          <p:spPr>
            <a:xfrm>
              <a:off x="951089" y="3010775"/>
              <a:ext cx="6477000" cy="1422652"/>
            </a:xfrm>
            <a:prstGeom prst="roundRect">
              <a:avLst/>
            </a:prstGeom>
            <a:solidFill>
              <a:srgbClr val="CC99FF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5000"/>
                </a:lnSpc>
                <a:spcBef>
                  <a:spcPts val="600"/>
                </a:spcBef>
                <a:buFont typeface="Arial" panose="020B0604020202020204" pitchFamily="34" charset="0"/>
                <a:buBlip>
                  <a:blip r:embed="rId3"/>
                </a:buBlip>
              </a:pPr>
              <a:r>
                <a:rPr lang="en-GB" sz="1800" b="1" dirty="0">
                  <a:latin typeface="Nunito" panose="00000500000000000000" pitchFamily="2" charset="0"/>
                  <a:ea typeface="Times New Roman" panose="02020603050405020304" pitchFamily="18" charset="0"/>
                  <a:cs typeface="Calibri" panose="020F0502020204030204" pitchFamily="34" charset="0"/>
                </a:rPr>
                <a:t>Fields</a:t>
              </a:r>
            </a:p>
            <a:p>
              <a:pPr marL="0" indent="0">
                <a:lnSpc>
                  <a:spcPct val="115000"/>
                </a:lnSpc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GB" sz="1800" i="0" dirty="0">
                  <a:solidFill>
                    <a:srgbClr val="202124"/>
                  </a:solidFill>
                  <a:effectLst/>
                  <a:latin typeface="Nunito" panose="00000500000000000000" pitchFamily="2" charset="0"/>
                </a:rPr>
                <a:t>The</a:t>
              </a:r>
              <a:r>
                <a:rPr lang="en-GB" sz="1800" b="1" i="0" dirty="0">
                  <a:solidFill>
                    <a:srgbClr val="202124"/>
                  </a:solidFill>
                  <a:effectLst/>
                  <a:latin typeface="Nunito" panose="00000500000000000000" pitchFamily="2" charset="0"/>
                </a:rPr>
                <a:t> </a:t>
              </a:r>
              <a:r>
                <a:rPr lang="en-GB" sz="1800" b="0" i="0" dirty="0">
                  <a:solidFill>
                    <a:srgbClr val="202124"/>
                  </a:solidFill>
                  <a:effectLst/>
                  <a:latin typeface="Nunito" panose="00000500000000000000" pitchFamily="2" charset="0"/>
                </a:rPr>
                <a:t>basic units of data storage: Each </a:t>
              </a:r>
              <a:r>
                <a:rPr lang="en-GB" sz="1800" b="1" i="0" dirty="0">
                  <a:solidFill>
                    <a:srgbClr val="202124"/>
                  </a:solidFill>
                  <a:effectLst/>
                  <a:latin typeface="Nunito" panose="00000500000000000000" pitchFamily="2" charset="0"/>
                </a:rPr>
                <a:t>field</a:t>
              </a:r>
              <a:r>
                <a:rPr lang="en-GB" sz="1800" b="0" i="0" dirty="0">
                  <a:solidFill>
                    <a:srgbClr val="202124"/>
                  </a:solidFill>
                  <a:effectLst/>
                  <a:latin typeface="Nunito" panose="00000500000000000000" pitchFamily="2" charset="0"/>
                </a:rPr>
                <a:t> contains information relating to one aspect or attribute of the record</a:t>
              </a:r>
              <a:r>
                <a:rPr lang="en-GB" sz="1800" dirty="0">
                  <a:latin typeface="Nunito" panose="00000500000000000000" pitchFamily="2" charset="0"/>
                  <a:ea typeface="Times New Roman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85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2" y="79061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2Investigate Alien Database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663EA7B-C64C-4660-8D35-496299885F1F}"/>
              </a:ext>
            </a:extLst>
          </p:cNvPr>
          <p:cNvSpPr txBox="1">
            <a:spLocks/>
          </p:cNvSpPr>
          <p:nvPr/>
        </p:nvSpPr>
        <p:spPr>
          <a:xfrm>
            <a:off x="380440" y="1187505"/>
            <a:ext cx="10515600" cy="132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 the 2Investigate database ‘Aliens’.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accessed by opening the 2Investigate tool and clicking the aliens icon on the first screen then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88FF2D-896C-4306-8720-9D140679819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07597" y="1988110"/>
            <a:ext cx="974513" cy="521146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3A51806B-8BB6-4BDA-A11B-AFC0CC097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3659" y="724442"/>
            <a:ext cx="1428949" cy="139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7585372-595E-4C58-906D-E8D096D80CD1}"/>
              </a:ext>
            </a:extLst>
          </p:cNvPr>
          <p:cNvGrpSpPr/>
          <p:nvPr/>
        </p:nvGrpSpPr>
        <p:grpSpPr>
          <a:xfrm>
            <a:off x="3024302" y="2547111"/>
            <a:ext cx="5227876" cy="3451927"/>
            <a:chOff x="3024302" y="2547111"/>
            <a:chExt cx="5227876" cy="34519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DAC1DB-ADB4-40B1-A3A4-1427A142D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302" y="2547111"/>
              <a:ext cx="5227876" cy="34519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83611D-ED4C-459D-9865-85691C14C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13797" y="3102022"/>
              <a:ext cx="3029899" cy="2660646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55821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6" y="70170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2Investigate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663EA7B-C64C-4660-8D35-496299885F1F}"/>
              </a:ext>
            </a:extLst>
          </p:cNvPr>
          <p:cNvSpPr txBox="1">
            <a:spLocks/>
          </p:cNvSpPr>
          <p:nvPr/>
        </p:nvSpPr>
        <p:spPr>
          <a:xfrm>
            <a:off x="838200" y="1468332"/>
            <a:ext cx="8915400" cy="415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on one of the records, e.g. Doom Lord.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9C9320-F642-44ED-91D2-CF7C24AC2551}"/>
              </a:ext>
            </a:extLst>
          </p:cNvPr>
          <p:cNvGrpSpPr/>
          <p:nvPr/>
        </p:nvGrpSpPr>
        <p:grpSpPr>
          <a:xfrm>
            <a:off x="838200" y="1468332"/>
            <a:ext cx="10992556" cy="3837446"/>
            <a:chOff x="838200" y="1468332"/>
            <a:chExt cx="10992556" cy="38374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3C2AFA-76D0-4F18-8BDA-D5825325B822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904300" y="1468332"/>
              <a:ext cx="5926456" cy="38374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00133A0A-EE4F-48F8-9F40-4C8EB50B3D80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873286"/>
              <a:ext cx="4953000" cy="7370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Blip>
                  <a:blip r:embed="rId3"/>
                </a:buBlip>
              </a:pPr>
              <a:r>
                <a:rPr lang="en-GB" sz="1800" dirty="0">
                  <a:latin typeface="Nunito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Look at how the information is entered on a database: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F60607-EBBA-4BC5-B833-0A6257F48357}"/>
              </a:ext>
            </a:extLst>
          </p:cNvPr>
          <p:cNvSpPr txBox="1">
            <a:spLocks/>
          </p:cNvSpPr>
          <p:nvPr/>
        </p:nvSpPr>
        <p:spPr>
          <a:xfrm>
            <a:off x="838200" y="2552773"/>
            <a:ext cx="5066100" cy="71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fields are free text (typed in) e.g. (Favourite Food, Hobbies).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D98087-A4A0-47B6-BAE3-549E6CB4B6CB}"/>
              </a:ext>
            </a:extLst>
          </p:cNvPr>
          <p:cNvSpPr txBox="1">
            <a:spLocks/>
          </p:cNvSpPr>
          <p:nvPr/>
        </p:nvSpPr>
        <p:spPr>
          <a:xfrm>
            <a:off x="838200" y="3277651"/>
            <a:ext cx="5257800" cy="737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fields are numbers (Strength, Eyes).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77FB0A-4A6D-4CC8-9546-47E8D0044E27}"/>
              </a:ext>
            </a:extLst>
          </p:cNvPr>
          <p:cNvSpPr txBox="1">
            <a:spLocks/>
          </p:cNvSpPr>
          <p:nvPr/>
        </p:nvSpPr>
        <p:spPr>
          <a:xfrm>
            <a:off x="725204" y="3922739"/>
            <a:ext cx="5065995" cy="102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fields have drop-down menus with restricted choices (Planet, Special Powers, Earth Habitat and Body Texture).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B7BFB3-0866-4B42-8EBC-8CD7337EFAEA}"/>
              </a:ext>
            </a:extLst>
          </p:cNvPr>
          <p:cNvSpPr txBox="1">
            <a:spLocks/>
          </p:cNvSpPr>
          <p:nvPr/>
        </p:nvSpPr>
        <p:spPr>
          <a:xfrm>
            <a:off x="725204" y="4866596"/>
            <a:ext cx="5179095" cy="710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Q: Why do the you think that drop-down entries are useful?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143BA3B-146D-4735-A86A-D87726140E99}"/>
              </a:ext>
            </a:extLst>
          </p:cNvPr>
          <p:cNvSpPr txBox="1">
            <a:spLocks/>
          </p:cNvSpPr>
          <p:nvPr/>
        </p:nvSpPr>
        <p:spPr>
          <a:xfrm>
            <a:off x="725204" y="5606209"/>
            <a:ext cx="10970084" cy="513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 Using them saves time typing. It also stops typing errors, this makes searching the database more accurate.</a:t>
            </a:r>
          </a:p>
        </p:txBody>
      </p:sp>
    </p:spTree>
    <p:extLst>
      <p:ext uri="{BB962C8B-B14F-4D97-AF65-F5344CB8AC3E}">
        <p14:creationId xmlns:p14="http://schemas.microsoft.com/office/powerpoint/2010/main" val="16915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402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Sorting and Searching a Database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829ACA9-A5EF-40EA-A7DB-F96DB6A1C084}"/>
              </a:ext>
            </a:extLst>
          </p:cNvPr>
          <p:cNvSpPr txBox="1">
            <a:spLocks/>
          </p:cNvSpPr>
          <p:nvPr/>
        </p:nvSpPr>
        <p:spPr>
          <a:xfrm>
            <a:off x="759178" y="1394985"/>
            <a:ext cx="10515600" cy="659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Each of the following slides relates to a different way to search or sort the data within the database.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6EB9A12-CBED-4A21-B1E6-FEF4D2F722E2}"/>
              </a:ext>
            </a:extLst>
          </p:cNvPr>
          <p:cNvSpPr txBox="1">
            <a:spLocks/>
          </p:cNvSpPr>
          <p:nvPr/>
        </p:nvSpPr>
        <p:spPr>
          <a:xfrm>
            <a:off x="2800978" y="3014249"/>
            <a:ext cx="1134707" cy="50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Find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4D839B-00B9-4971-BD70-D8B965F11E31}"/>
              </a:ext>
            </a:extLst>
          </p:cNvPr>
          <p:cNvSpPr txBox="1">
            <a:spLocks/>
          </p:cNvSpPr>
          <p:nvPr/>
        </p:nvSpPr>
        <p:spPr>
          <a:xfrm>
            <a:off x="2848505" y="3827605"/>
            <a:ext cx="2986303" cy="50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Sort, Group, Arrange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73E1207-137A-46BE-B70C-564D95FF7467}"/>
              </a:ext>
            </a:extLst>
          </p:cNvPr>
          <p:cNvSpPr txBox="1">
            <a:spLocks/>
          </p:cNvSpPr>
          <p:nvPr/>
        </p:nvSpPr>
        <p:spPr>
          <a:xfrm>
            <a:off x="2848505" y="5292664"/>
            <a:ext cx="1134707" cy="50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Charts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8B2DC81-AE32-4559-BC30-6B5E6BE267A2}"/>
              </a:ext>
            </a:extLst>
          </p:cNvPr>
          <p:cNvSpPr txBox="1">
            <a:spLocks/>
          </p:cNvSpPr>
          <p:nvPr/>
        </p:nvSpPr>
        <p:spPr>
          <a:xfrm>
            <a:off x="2819419" y="4580264"/>
            <a:ext cx="3488884" cy="618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Statistics and Reports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63333D3-6045-41D6-A719-6CA8FA3319B4}"/>
              </a:ext>
            </a:extLst>
          </p:cNvPr>
          <p:cNvSpPr txBox="1">
            <a:spLocks/>
          </p:cNvSpPr>
          <p:nvPr/>
        </p:nvSpPr>
        <p:spPr>
          <a:xfrm>
            <a:off x="2836685" y="2302043"/>
            <a:ext cx="1134707" cy="50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Table</a:t>
            </a: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C2206CFE-F52D-4BE8-98ED-6674090410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44" t="1" r="60928" b="8306"/>
          <a:stretch/>
        </p:blipFill>
        <p:spPr>
          <a:xfrm>
            <a:off x="2277103" y="2890134"/>
            <a:ext cx="523875" cy="50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85FE7299-A440-4091-A3A8-D2F6CDD81E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65" r="42106" b="9263"/>
          <a:stretch/>
        </p:blipFill>
        <p:spPr>
          <a:xfrm>
            <a:off x="2277103" y="3687097"/>
            <a:ext cx="523875" cy="501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3335F7AD-B70C-4BD8-9648-8F85261D6D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5" t="2644" r="80772" b="9437"/>
          <a:stretch/>
        </p:blipFill>
        <p:spPr>
          <a:xfrm>
            <a:off x="2266004" y="2184081"/>
            <a:ext cx="500049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hlinkClick r:id="rId8" action="ppaction://hlinksldjump"/>
            <a:extLst>
              <a:ext uri="{FF2B5EF4-FFF2-40B4-BE49-F238E27FC236}">
                <a16:creationId xmlns:a16="http://schemas.microsoft.com/office/drawing/2014/main" id="{0CCEB323-024D-462F-B7B5-9AA3ACA1FB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874" t="3125" r="20898" b="6562"/>
          <a:stretch/>
        </p:blipFill>
        <p:spPr>
          <a:xfrm>
            <a:off x="2278419" y="4481113"/>
            <a:ext cx="523876" cy="499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hlinkClick r:id="rId9" action="ppaction://hlinksldjump"/>
            <a:extLst>
              <a:ext uri="{FF2B5EF4-FFF2-40B4-BE49-F238E27FC236}">
                <a16:creationId xmlns:a16="http://schemas.microsoft.com/office/drawing/2014/main" id="{32B8DA61-73A7-443F-975A-2D00D5277B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083" t="1738" r="272" b="6569"/>
          <a:stretch/>
        </p:blipFill>
        <p:spPr>
          <a:xfrm>
            <a:off x="2262027" y="5176936"/>
            <a:ext cx="508001" cy="506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51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6796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C27C80-EDF7-4138-B5EF-8EBA49F9BBAF}"/>
              </a:ext>
            </a:extLst>
          </p:cNvPr>
          <p:cNvSpPr txBox="1"/>
          <p:nvPr/>
        </p:nvSpPr>
        <p:spPr>
          <a:xfrm>
            <a:off x="838200" y="1688845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The Table View icon at the top of the screen allows you to sort the information in the database into a table.</a:t>
            </a:r>
            <a:endParaRPr lang="en-GB" dirty="0">
              <a:latin typeface="Nunito" panose="00000500000000000000" pitchFamily="2" charset="0"/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B6539475-341E-4744-9B95-3548353E5A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5" t="2644" r="80772" b="9437"/>
          <a:stretch/>
        </p:blipFill>
        <p:spPr>
          <a:xfrm>
            <a:off x="2295285" y="231928"/>
            <a:ext cx="888599" cy="863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F3471F-DA94-45F0-8745-560019DAF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089" y="2318684"/>
            <a:ext cx="5070730" cy="326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76489CA-11E1-421F-943D-1704F8884012}"/>
              </a:ext>
            </a:extLst>
          </p:cNvPr>
          <p:cNvGrpSpPr/>
          <p:nvPr/>
        </p:nvGrpSpPr>
        <p:grpSpPr>
          <a:xfrm>
            <a:off x="838199" y="2573751"/>
            <a:ext cx="3327401" cy="1477328"/>
            <a:chOff x="838199" y="2573751"/>
            <a:chExt cx="3327401" cy="14773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AF1A89-CDDC-4C05-B4BA-AC45B93AAED6}"/>
                </a:ext>
              </a:extLst>
            </p:cNvPr>
            <p:cNvSpPr txBox="1"/>
            <p:nvPr/>
          </p:nvSpPr>
          <p:spPr>
            <a:xfrm>
              <a:off x="838199" y="2573751"/>
              <a:ext cx="2525889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>
                <a:buBlip>
                  <a:blip r:embed="rId3"/>
                </a:buBlip>
              </a:pPr>
              <a:r>
                <a:rPr lang="en-GB" sz="1800" dirty="0">
                  <a:effectLst/>
                  <a:latin typeface="Nunito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Click on a field name to sort the data   alphabetically or numerically. 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73BB6A4-CD95-4E5F-B73D-CF6CA7D38EF6}"/>
                </a:ext>
              </a:extLst>
            </p:cNvPr>
            <p:cNvCxnSpPr/>
            <p:nvPr/>
          </p:nvCxnSpPr>
          <p:spPr>
            <a:xfrm>
              <a:off x="2901244" y="2743200"/>
              <a:ext cx="1264356" cy="406400"/>
            </a:xfrm>
            <a:prstGeom prst="straightConnector1">
              <a:avLst/>
            </a:prstGeom>
            <a:ln w="38100">
              <a:solidFill>
                <a:srgbClr val="8E24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C92FCE2-1BDC-471F-BC65-C8299FD2B70B}"/>
              </a:ext>
            </a:extLst>
          </p:cNvPr>
          <p:cNvGrpSpPr/>
          <p:nvPr/>
        </p:nvGrpSpPr>
        <p:grpSpPr>
          <a:xfrm>
            <a:off x="571519" y="2098712"/>
            <a:ext cx="11123770" cy="3895609"/>
            <a:chOff x="571519" y="2098712"/>
            <a:chExt cx="11123770" cy="389560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98FDAD-82A4-46B6-9011-97679D58F442}"/>
                </a:ext>
              </a:extLst>
            </p:cNvPr>
            <p:cNvSpPr txBox="1"/>
            <p:nvPr/>
          </p:nvSpPr>
          <p:spPr>
            <a:xfrm>
              <a:off x="571519" y="5624989"/>
              <a:ext cx="109544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>
                <a:buBlip>
                  <a:blip r:embed="rId3"/>
                </a:buBlip>
              </a:pPr>
              <a:r>
                <a:rPr lang="en-GB" sz="1800" dirty="0">
                  <a:effectLst/>
                  <a:latin typeface="Nunito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*See the Find slide (11) for details. 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7280991-7D95-43A3-8F5C-39ADED155790}"/>
                </a:ext>
              </a:extLst>
            </p:cNvPr>
            <p:cNvGrpSpPr/>
            <p:nvPr/>
          </p:nvGrpSpPr>
          <p:grpSpPr>
            <a:xfrm>
              <a:off x="3533422" y="2098712"/>
              <a:ext cx="8161867" cy="1420302"/>
              <a:chOff x="3533422" y="2098712"/>
              <a:chExt cx="8161867" cy="142030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481719-73BC-4C57-9B8B-0B157062B9B1}"/>
                  </a:ext>
                </a:extLst>
              </p:cNvPr>
              <p:cNvSpPr txBox="1"/>
              <p:nvPr/>
            </p:nvSpPr>
            <p:spPr>
              <a:xfrm>
                <a:off x="8552763" y="2318685"/>
                <a:ext cx="314252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buBlip>
                    <a:blip r:embed="rId3"/>
                  </a:buBlip>
                </a:pPr>
                <a:r>
                  <a:rPr lang="en-GB" sz="1800" dirty="0">
                    <a:effectLst/>
                    <a:latin typeface="Nunito" panose="00000500000000000000" pitchFamily="2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You can search* the data in table view </a:t>
                </a:r>
                <a:r>
                  <a:rPr lang="en-GB" dirty="0">
                    <a:latin typeface="Nunito" panose="00000500000000000000" pitchFamily="2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and the table will only display the required records</a:t>
                </a:r>
                <a:r>
                  <a:rPr lang="en-GB" sz="1800" dirty="0">
                    <a:effectLst/>
                    <a:latin typeface="Nunito" panose="00000500000000000000" pitchFamily="2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. </a:t>
                </a:r>
              </a:p>
            </p:txBody>
          </p:sp>
          <p:cxnSp>
            <p:nvCxnSpPr>
              <p:cNvPr id="27" name="Connector: Elbow 26">
                <a:extLst>
                  <a:ext uri="{FF2B5EF4-FFF2-40B4-BE49-F238E27FC236}">
                    <a16:creationId xmlns:a16="http://schemas.microsoft.com/office/drawing/2014/main" id="{B42164B8-45CA-42B7-B4F5-90FC8855CD5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533422" y="2113975"/>
                <a:ext cx="5791200" cy="491558"/>
              </a:xfrm>
              <a:prstGeom prst="bentConnector3">
                <a:avLst>
                  <a:gd name="adj1" fmla="val 99902"/>
                </a:avLst>
              </a:prstGeom>
              <a:ln w="38100">
                <a:solidFill>
                  <a:srgbClr val="8E24A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52BC0A5-1733-4F22-856C-6F7EF1536010}"/>
                  </a:ext>
                </a:extLst>
              </p:cNvPr>
              <p:cNvCxnSpPr/>
              <p:nvPr/>
            </p:nvCxnSpPr>
            <p:spPr>
              <a:xfrm>
                <a:off x="9347200" y="2098712"/>
                <a:ext cx="0" cy="260209"/>
              </a:xfrm>
              <a:prstGeom prst="line">
                <a:avLst/>
              </a:prstGeom>
              <a:ln w="38100">
                <a:solidFill>
                  <a:srgbClr val="8E24A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61107E-9376-431F-B894-F98067EFDB2C}"/>
              </a:ext>
            </a:extLst>
          </p:cNvPr>
          <p:cNvGrpSpPr/>
          <p:nvPr/>
        </p:nvGrpSpPr>
        <p:grpSpPr>
          <a:xfrm>
            <a:off x="3973689" y="2774983"/>
            <a:ext cx="7721600" cy="1667361"/>
            <a:chOff x="3973689" y="2774983"/>
            <a:chExt cx="7721600" cy="16673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B178C6-604A-4D0B-AE50-629E554DF0F1}"/>
                </a:ext>
              </a:extLst>
            </p:cNvPr>
            <p:cNvSpPr txBox="1"/>
            <p:nvPr/>
          </p:nvSpPr>
          <p:spPr>
            <a:xfrm>
              <a:off x="8552763" y="3796013"/>
              <a:ext cx="31425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>
                <a:buBlip>
                  <a:blip r:embed="rId3"/>
                </a:buBlip>
              </a:pPr>
              <a:r>
                <a:rPr lang="en-GB" sz="1800" dirty="0">
                  <a:effectLst/>
                  <a:latin typeface="Nunito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Click here to view all records again. </a:t>
              </a:r>
            </a:p>
          </p:txBody>
        </p: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8C16DAEF-3444-4BA7-8B61-87961AB1AC6D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rot="10800000">
              <a:off x="3973689" y="2774983"/>
              <a:ext cx="4579074" cy="1344197"/>
            </a:xfrm>
            <a:prstGeom prst="bentConnector3">
              <a:avLst>
                <a:gd name="adj1" fmla="val 92404"/>
              </a:avLst>
            </a:prstGeom>
            <a:ln w="38100">
              <a:solidFill>
                <a:srgbClr val="8E24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10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9A8F9B8A978A47A35AB74DB814E8C0" ma:contentTypeVersion="10" ma:contentTypeDescription="Create a new document." ma:contentTypeScope="" ma:versionID="461bfb3530fe8f84ab61e3c17125b04b">
  <xsd:schema xmlns:xsd="http://www.w3.org/2001/XMLSchema" xmlns:xs="http://www.w3.org/2001/XMLSchema" xmlns:p="http://schemas.microsoft.com/office/2006/metadata/properties" xmlns:ns2="13450042-f009-418d-a922-a3175eeea887" targetNamespace="http://schemas.microsoft.com/office/2006/metadata/properties" ma:root="true" ma:fieldsID="cbf52875e240fa3741557331bd4d6006" ns2:_="">
    <xsd:import namespace="13450042-f009-418d-a922-a3175eeea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50042-f009-418d-a922-a3175eeea8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63F61E-650D-4EC9-9AA3-CD6C03C4BDE1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3450042-f009-418d-a922-a3175eeea88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F2F33F-5076-4400-BB2A-AEDD9CA959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D68A29-FBFC-4372-819D-BF16E14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450042-f009-418d-a922-a3175eeea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1225</Words>
  <Application>Microsoft Office PowerPoint</Application>
  <PresentationFormat>Widescreen</PresentationFormat>
  <Paragraphs>128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 Light</vt:lpstr>
      <vt:lpstr>Calibri</vt:lpstr>
      <vt:lpstr>Palanquin</vt:lpstr>
      <vt:lpstr>Times New Roman</vt:lpstr>
      <vt:lpstr>Nunito</vt:lpstr>
      <vt:lpstr>Arial</vt:lpstr>
      <vt:lpstr>Palanquin Dark SemiBold</vt:lpstr>
      <vt:lpstr>MS Mincho</vt:lpstr>
      <vt:lpstr>Office Theme</vt:lpstr>
      <vt:lpstr>Lesson 1:</vt:lpstr>
      <vt:lpstr>LO: To be able to search for information on a database.</vt:lpstr>
      <vt:lpstr>What is a Database?</vt:lpstr>
      <vt:lpstr>2Question and 2Investigate</vt:lpstr>
      <vt:lpstr>Vocabulary</vt:lpstr>
      <vt:lpstr>2Investigate Alien Database</vt:lpstr>
      <vt:lpstr>2Investigate</vt:lpstr>
      <vt:lpstr>Sorting and Searching a Database</vt:lpstr>
      <vt:lpstr>Table</vt:lpstr>
      <vt:lpstr>Find (searches)</vt:lpstr>
      <vt:lpstr>Sort, Group and Arrange</vt:lpstr>
      <vt:lpstr>Sort, Group and Arrange</vt:lpstr>
      <vt:lpstr>Sort, Group and Arrange</vt:lpstr>
      <vt:lpstr>Statistics and Reports</vt:lpstr>
      <vt:lpstr>Statistics and Reports</vt:lpstr>
      <vt:lpstr>Charts</vt:lpstr>
      <vt:lpstr>Activity 1</vt:lpstr>
      <vt:lpstr>Activity 2: Extension – Debug the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5.4 - Databases - Lesson 1 - Slideshow</dc:title>
  <dc:creator>©2021 2Simple Limited</dc:creator>
  <cp:lastModifiedBy>Chanice Hurley</cp:lastModifiedBy>
  <cp:revision>13</cp:revision>
  <dcterms:created xsi:type="dcterms:W3CDTF">2021-04-13T07:23:00Z</dcterms:created>
  <dcterms:modified xsi:type="dcterms:W3CDTF">2021-11-18T15:40:02Z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0x010100F29A8F9B8A978A47A35AB74DB814E8C0</vt:lpwstr>
  </property>
</Properties>
</file>