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4"/>
  </p:sldMasterIdLst>
  <p:notesMasterIdLst>
    <p:notesMasterId r:id="rId12"/>
  </p:notesMasterIdLst>
  <p:handoutMasterIdLst>
    <p:handoutMasterId r:id="rId13"/>
  </p:handoutMasterIdLst>
  <p:sldIdLst>
    <p:sldId id="256" r:id="rId5"/>
    <p:sldId id="257" r:id="rId6"/>
    <p:sldId id="320" r:id="rId7"/>
    <p:sldId id="295" r:id="rId8"/>
    <p:sldId id="316" r:id="rId9"/>
    <p:sldId id="321" r:id="rId10"/>
    <p:sldId id="314" r:id="rId11"/>
  </p:sldIdLst>
  <p:sldSz cx="12192000" cy="6858000"/>
  <p:notesSz cx="6797675" cy="9926638"/>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MS Mincho" panose="02020609040205080304" pitchFamily="49" charset="-128"/>
      <p:regular r:id="rId20"/>
    </p:embeddedFont>
    <p:embeddedFont>
      <p:font typeface="Nunito" panose="020B0604020202020204" charset="0"/>
      <p:regular r:id="rId21"/>
      <p:bold r:id="rId22"/>
      <p:italic r:id="rId23"/>
      <p:boldItalic r:id="rId24"/>
    </p:embeddedFont>
    <p:embeddedFont>
      <p:font typeface="Palanquin" panose="020B0604020202020204" charset="0"/>
      <p:regular r:id="rId25"/>
      <p:bold r:id="rId26"/>
    </p:embeddedFont>
    <p:embeddedFont>
      <p:font typeface="Palanquin Dark SemiBold" panose="020B0604020202020204" charset="0"/>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7AE2"/>
    <a:srgbClr val="8E24AA"/>
    <a:srgbClr val="F3E0F8"/>
    <a:srgbClr val="C86EE0"/>
    <a:srgbClr val="BE53DB"/>
    <a:srgbClr val="BF57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5E1613-4C9A-4B09-871B-BDEE3E9ECB9C}" v="1" dt="2021-08-25T11:04:21.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69" autoAdjust="0"/>
  </p:normalViewPr>
  <p:slideViewPr>
    <p:cSldViewPr snapToGrid="0">
      <p:cViewPr varScale="1">
        <p:scale>
          <a:sx n="99" d="100"/>
          <a:sy n="99" d="100"/>
        </p:scale>
        <p:origin x="996"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D61075-0B3A-4784-B24F-498F2F11780A}"/>
              </a:ext>
            </a:extLst>
          </p:cNvPr>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241A94E-6D3D-41E9-81D0-8BF13ABE9C80}"/>
              </a:ext>
            </a:extLst>
          </p:cNvPr>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9BB2D091-E3EA-4498-A4B3-F6A5A12E44E3}" type="datetimeFigureOut">
              <a:rPr lang="en-GB" smtClean="0"/>
              <a:t>16/11/2021</a:t>
            </a:fld>
            <a:endParaRPr lang="en-GB"/>
          </a:p>
        </p:txBody>
      </p:sp>
      <p:sp>
        <p:nvSpPr>
          <p:cNvPr id="4" name="Footer Placeholder 3">
            <a:extLst>
              <a:ext uri="{FF2B5EF4-FFF2-40B4-BE49-F238E27FC236}">
                <a16:creationId xmlns:a16="http://schemas.microsoft.com/office/drawing/2014/main" id="{A41EE69A-18C3-4745-9E9C-836A42B20E18}"/>
              </a:ext>
            </a:extLst>
          </p:cNvPr>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E6893AD-F4CA-4148-8359-483329889DD6}"/>
              </a:ext>
            </a:extLst>
          </p:cNvPr>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E8A58638-94B4-4761-B3F1-F80E25C0A0B2}" type="slidenum">
              <a:rPr lang="en-GB" smtClean="0"/>
              <a:t>‹#›</a:t>
            </a:fld>
            <a:endParaRPr lang="en-GB"/>
          </a:p>
        </p:txBody>
      </p:sp>
    </p:spTree>
    <p:extLst>
      <p:ext uri="{BB962C8B-B14F-4D97-AF65-F5344CB8AC3E}">
        <p14:creationId xmlns:p14="http://schemas.microsoft.com/office/powerpoint/2010/main" val="40086591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3EB699ED-DCBF-443D-BE23-2A84295EB88D}" type="datetimeFigureOut">
              <a:rPr lang="en-GB" smtClean="0"/>
              <a:t>16/11/2021</a:t>
            </a:fld>
            <a:endParaRPr lang="en-GB" dirty="0"/>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C2B01E05-DB08-4C28-BF09-AE681D68E868}" type="slidenum">
              <a:rPr lang="en-GB" smtClean="0"/>
              <a:t>‹#›</a:t>
            </a:fld>
            <a:endParaRPr lang="en-GB" dirty="0"/>
          </a:p>
        </p:txBody>
      </p:sp>
    </p:spTree>
    <p:extLst>
      <p:ext uri="{BB962C8B-B14F-4D97-AF65-F5344CB8AC3E}">
        <p14:creationId xmlns:p14="http://schemas.microsoft.com/office/powerpoint/2010/main" val="172482681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urplemash.com/#tab/Teachers/computing_sow/computing_sow_y1/computing_sow_y1_unit_1-7"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purplemash.com/app/pup/Fact_Finding_Citation" TargetMode="External"/><Relationship Id="rId5" Type="http://schemas.openxmlformats.org/officeDocument/2006/relationships/hyperlink" Target="https://www.purplemash.com/#app/bloglinks/citations_slideshow" TargetMode="External"/><Relationship Id="rId4" Type="http://schemas.openxmlformats.org/officeDocument/2006/relationships/hyperlink" Target="https://www.purplemash.com/#app/games/2diy/Plagiarism_Panic_Quiz"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GB" sz="1800" u="none" dirty="0">
                <a:solidFill>
                  <a:srgbClr val="000000"/>
                </a:solidFill>
                <a:effectLst/>
                <a:latin typeface="Nunito" panose="00000500000000000000" pitchFamily="2" charset="0"/>
                <a:ea typeface="Times New Roman" panose="02020603050405020304" pitchFamily="18" charset="0"/>
                <a:cs typeface="Calibri" panose="020F0502020204030204" pitchFamily="34" charset="0"/>
              </a:rPr>
              <a:t>Unless otherwise stated, all resources can be found on the </a:t>
            </a:r>
            <a:r>
              <a:rPr lang="en-GB" sz="1800" b="1" u="none" dirty="0">
                <a:solidFill>
                  <a:schemeClr val="tx1"/>
                </a:solidFill>
                <a:effectLst/>
                <a:latin typeface="Nunito" panose="00000500000000000000" pitchFamily="2"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unit main page</a:t>
            </a:r>
            <a:r>
              <a:rPr lang="en-GB" sz="1800" u="none" dirty="0">
                <a:solidFill>
                  <a:srgbClr val="000000"/>
                </a:solidFill>
                <a:effectLst/>
                <a:latin typeface="Nunito" panose="00000500000000000000" pitchFamily="2" charset="0"/>
                <a:ea typeface="Times New Roman" panose="02020603050405020304" pitchFamily="18" charset="0"/>
                <a:cs typeface="Calibri" panose="020F0502020204030204" pitchFamily="34" charset="0"/>
              </a:rPr>
              <a:t>. From here, they can be set as 2dos by clicking on the icon. </a:t>
            </a:r>
          </a:p>
          <a:p>
            <a:pPr marL="342900" lvl="0" indent="-342900">
              <a:buFont typeface="Symbol" panose="05050102010706020507" pitchFamily="18" charset="2"/>
              <a:buChar char=""/>
            </a:pPr>
            <a:r>
              <a:rPr lang="en-GB" sz="1800" u="sng" dirty="0">
                <a:solidFill>
                  <a:schemeClr val="tx1"/>
                </a:solidFill>
                <a:effectLst/>
                <a:latin typeface="Nunito" panose="00000500000000000000" pitchFamily="2" charset="0"/>
                <a:ea typeface="Arial" panose="020B06040202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Plagiarism Quiz</a:t>
            </a:r>
            <a:r>
              <a:rPr lang="en-GB" sz="1800" u="none" strike="noStrike" dirty="0">
                <a:solidFill>
                  <a:schemeClr val="tx1"/>
                </a:solidFill>
                <a:effectLst/>
                <a:latin typeface="Nunito" panose="00000500000000000000" pitchFamily="2" charset="0"/>
                <a:ea typeface="Arial" panose="020B0604020202020204" pitchFamily="34" charset="0"/>
                <a:cs typeface="Calibri" panose="020F0502020204030204" pitchFamily="34" charset="0"/>
              </a:rPr>
              <a:t> </a:t>
            </a:r>
            <a:endParaRPr lang="en-GB" sz="1800"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u="sng" dirty="0">
                <a:solidFill>
                  <a:schemeClr val="tx1"/>
                </a:solidFill>
                <a:effectLst/>
                <a:latin typeface="Nunito" panose="00000500000000000000" pitchFamily="2" charset="0"/>
                <a:ea typeface="Arial" panose="020B0604020202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Citations Slideshow</a:t>
            </a:r>
            <a:endParaRPr lang="en-GB" sz="1800"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dirty="0">
                <a:solidFill>
                  <a:schemeClr val="tx1"/>
                </a:solidFill>
                <a:effectLst/>
                <a:latin typeface="Nunito" panose="00000500000000000000" pitchFamily="2" charset="0"/>
                <a:ea typeface="Arial" panose="020B0604020202020204" pitchFamily="34" charset="0"/>
                <a:cs typeface="Calibri" panose="020F0502020204030204" pitchFamily="34" charset="0"/>
              </a:rPr>
              <a:t>Writing Frame </a:t>
            </a:r>
            <a:r>
              <a:rPr lang="en-GB" sz="1800" u="sng" dirty="0">
                <a:solidFill>
                  <a:schemeClr val="tx1"/>
                </a:solidFill>
                <a:effectLst/>
                <a:latin typeface="Nunito" panose="00000500000000000000" pitchFamily="2" charset="0"/>
                <a:ea typeface="Arial" panose="020B060402020202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Fact Finding Citations</a:t>
            </a:r>
            <a:r>
              <a:rPr lang="en-GB" sz="1800" dirty="0">
                <a:solidFill>
                  <a:schemeClr val="tx1"/>
                </a:solidFill>
                <a:effectLst/>
                <a:latin typeface="Nunito" panose="00000500000000000000" pitchFamily="2" charset="0"/>
                <a:ea typeface="Arial" panose="020B0604020202020204" pitchFamily="34" charset="0"/>
                <a:cs typeface="Calibri" panose="020F0502020204030204" pitchFamily="34" charset="0"/>
              </a:rPr>
              <a:t>. </a:t>
            </a:r>
            <a:r>
              <a:rPr lang="en-GB" sz="1800"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rPr>
              <a:t>This writing frame requires children to research facts using either the Internet or books available in school.  You can edit the question by using the teacher edit button  to overwrite the questions if you wish. </a:t>
            </a:r>
            <a:r>
              <a:rPr lang="en-GB" sz="1800" b="1"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rPr>
              <a:t>Set this as a 2Do for the class.</a:t>
            </a:r>
            <a:endParaRPr lang="en-GB" sz="1800"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dirty="0">
                <a:solidFill>
                  <a:schemeClr val="tx1"/>
                </a:solidFill>
                <a:effectLst/>
                <a:latin typeface="Nunito" panose="00000500000000000000" pitchFamily="2" charset="0"/>
                <a:ea typeface="Arial" panose="020B0604020202020204" pitchFamily="34" charset="0"/>
                <a:cs typeface="Calibri" panose="020F0502020204030204" pitchFamily="34" charset="0"/>
              </a:rPr>
              <a:t>Note</a:t>
            </a:r>
            <a:r>
              <a:rPr lang="en-GB" sz="1800" dirty="0">
                <a:solidFill>
                  <a:schemeClr val="tx1"/>
                </a:solidFill>
                <a:effectLst/>
                <a:latin typeface="Nunito" panose="00000500000000000000" pitchFamily="2" charset="0"/>
                <a:ea typeface="Arial" panose="020B0604020202020204" pitchFamily="34" charset="0"/>
                <a:cs typeface="Calibri" panose="020F0502020204030204" pitchFamily="34" charset="0"/>
              </a:rPr>
              <a:t>:</a:t>
            </a:r>
            <a:r>
              <a:rPr lang="en-GB" sz="1800"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rPr>
              <a:t> Children will look at Google images because this is a source that they are likely to be using for images for homework or leisure. As Google is a site external to Purple Mash, check whether any screen buttons or options have moved prior to the lesson and adapt as necessary as Google does get changed regularly.</a:t>
            </a:r>
          </a:p>
        </p:txBody>
      </p:sp>
    </p:spTree>
    <p:extLst>
      <p:ext uri="{BB962C8B-B14F-4D97-AF65-F5344CB8AC3E}">
        <p14:creationId xmlns:p14="http://schemas.microsoft.com/office/powerpoint/2010/main" val="169892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Display </a:t>
            </a:r>
            <a:r>
              <a:rPr lang="en-GB" sz="1800" b="1" dirty="0">
                <a:effectLst/>
                <a:latin typeface="Nunito" panose="00000500000000000000" pitchFamily="2" charset="0"/>
                <a:ea typeface="Times New Roman" panose="02020603050405020304" pitchFamily="18" charset="0"/>
                <a:cs typeface="Times New Roman" panose="02020603050405020304" pitchFamily="18" charset="0"/>
              </a:rPr>
              <a:t>slide 2</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 and outline the lesson aims.</a:t>
            </a:r>
          </a:p>
          <a:p>
            <a:endParaRPr lang="en-GB" dirty="0"/>
          </a:p>
        </p:txBody>
      </p:sp>
    </p:spTree>
    <p:extLst>
      <p:ext uri="{BB962C8B-B14F-4D97-AF65-F5344CB8AC3E}">
        <p14:creationId xmlns:p14="http://schemas.microsoft.com/office/powerpoint/2010/main" val="370617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dirty="0">
                <a:effectLst/>
                <a:latin typeface="Nunito" panose="00000500000000000000" pitchFamily="2" charset="0"/>
                <a:ea typeface="MS Mincho" panose="02020609040205080304" pitchFamily="49" charset="-128"/>
                <a:cs typeface="Times New Roman" panose="02020603050405020304" pitchFamily="18" charset="0"/>
              </a:rPr>
              <a:t>If children have been following the previous online safety units, they will have encountered plagiarism in Year 4.  See how much they remember by doing the Plagiarism quiz as a class. The quiz is designed so the class is split into teams, teams select a question to try and if they get it correct, they select their team colour. Then play passes to the next team. Children cannot choose the same question that a team has just failed on as all the answers in this quiz are true/false answers.</a:t>
            </a:r>
          </a:p>
        </p:txBody>
      </p:sp>
    </p:spTree>
    <p:extLst>
      <p:ext uri="{BB962C8B-B14F-4D97-AF65-F5344CB8AC3E}">
        <p14:creationId xmlns:p14="http://schemas.microsoft.com/office/powerpoint/2010/main" val="390350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Nunito" panose="00000500000000000000" pitchFamily="2" charset="0"/>
                <a:ea typeface="MS Mincho" panose="02020609040205080304" pitchFamily="49" charset="-128"/>
                <a:cs typeface="Times New Roman" panose="02020603050405020304" pitchFamily="18" charset="0"/>
              </a:rPr>
              <a:t>Use </a:t>
            </a:r>
            <a:r>
              <a:rPr lang="en-GB" sz="1800" b="1" dirty="0">
                <a:effectLst/>
                <a:latin typeface="Nunito" panose="00000500000000000000" pitchFamily="2" charset="0"/>
                <a:ea typeface="MS Mincho" panose="02020609040205080304" pitchFamily="49" charset="-128"/>
                <a:cs typeface="Times New Roman" panose="02020603050405020304" pitchFamily="18" charset="0"/>
              </a:rPr>
              <a:t>slide 5</a:t>
            </a:r>
            <a:r>
              <a:rPr lang="en-GB" sz="1800" dirty="0">
                <a:effectLst/>
                <a:latin typeface="Nunito" panose="00000500000000000000" pitchFamily="2" charset="0"/>
                <a:ea typeface="MS Mincho" panose="02020609040205080304" pitchFamily="49" charset="-128"/>
                <a:cs typeface="Times New Roman" panose="02020603050405020304" pitchFamily="18" charset="0"/>
              </a:rPr>
              <a:t>, clicking will reveal definitions, clicking further will reveal examples.</a:t>
            </a:r>
            <a:endParaRPr lang="en-GB" dirty="0"/>
          </a:p>
        </p:txBody>
      </p:sp>
    </p:spTree>
    <p:extLst>
      <p:ext uri="{BB962C8B-B14F-4D97-AF65-F5344CB8AC3E}">
        <p14:creationId xmlns:p14="http://schemas.microsoft.com/office/powerpoint/2010/main" val="15207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Nunito" panose="00000500000000000000" pitchFamily="2" charset="0"/>
                <a:ea typeface="MS Mincho" panose="02020609040205080304" pitchFamily="49" charset="-128"/>
                <a:cs typeface="Times New Roman" panose="02020603050405020304" pitchFamily="18" charset="0"/>
              </a:rPr>
              <a:t>Use </a:t>
            </a:r>
            <a:r>
              <a:rPr lang="en-GB" sz="1800" b="1" dirty="0">
                <a:effectLst/>
                <a:latin typeface="Nunito" panose="00000500000000000000" pitchFamily="2" charset="0"/>
                <a:ea typeface="MS Mincho" panose="02020609040205080304" pitchFamily="49" charset="-128"/>
                <a:cs typeface="Times New Roman" panose="02020603050405020304" pitchFamily="18" charset="0"/>
              </a:rPr>
              <a:t>slides 6-7</a:t>
            </a:r>
            <a:r>
              <a:rPr lang="en-GB" sz="1800" dirty="0">
                <a:effectLst/>
                <a:latin typeface="Nunito" panose="00000500000000000000" pitchFamily="2" charset="0"/>
                <a:ea typeface="MS Mincho" panose="02020609040205080304" pitchFamily="49" charset="-128"/>
                <a:cs typeface="Times New Roman" panose="02020603050405020304" pitchFamily="18" charset="0"/>
              </a:rPr>
              <a:t>.</a:t>
            </a:r>
          </a:p>
        </p:txBody>
      </p:sp>
    </p:spTree>
    <p:extLst>
      <p:ext uri="{BB962C8B-B14F-4D97-AF65-F5344CB8AC3E}">
        <p14:creationId xmlns:p14="http://schemas.microsoft.com/office/powerpoint/2010/main" val="1520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Nunito" panose="00000500000000000000" pitchFamily="2" charset="0"/>
                <a:ea typeface="MS Mincho" panose="02020609040205080304" pitchFamily="49" charset="-128"/>
                <a:cs typeface="Times New Roman" panose="02020603050405020304" pitchFamily="18" charset="0"/>
              </a:rPr>
              <a:t>Use </a:t>
            </a:r>
            <a:r>
              <a:rPr lang="en-GB" sz="1800" b="1" dirty="0">
                <a:effectLst/>
                <a:latin typeface="Nunito" panose="00000500000000000000" pitchFamily="2" charset="0"/>
                <a:ea typeface="MS Mincho" panose="02020609040205080304" pitchFamily="49" charset="-128"/>
                <a:cs typeface="Times New Roman" panose="02020603050405020304" pitchFamily="18" charset="0"/>
              </a:rPr>
              <a:t>slides 6-7</a:t>
            </a:r>
            <a:r>
              <a:rPr lang="en-GB" sz="1800" dirty="0">
                <a:effectLst/>
                <a:latin typeface="Nunito" panose="00000500000000000000" pitchFamily="2" charset="0"/>
                <a:ea typeface="MS Mincho" panose="02020609040205080304" pitchFamily="49" charset="-128"/>
                <a:cs typeface="Times New Roman" panose="02020603050405020304" pitchFamily="18" charset="0"/>
              </a:rPr>
              <a:t>.</a:t>
            </a:r>
          </a:p>
        </p:txBody>
      </p:sp>
    </p:spTree>
    <p:extLst>
      <p:ext uri="{BB962C8B-B14F-4D97-AF65-F5344CB8AC3E}">
        <p14:creationId xmlns:p14="http://schemas.microsoft.com/office/powerpoint/2010/main" val="1276693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Nunito" panose="00000500000000000000" pitchFamily="2" charset="0"/>
                <a:ea typeface="MS Mincho" panose="02020609040205080304" pitchFamily="49" charset="-128"/>
                <a:cs typeface="Times New Roman" panose="02020603050405020304" pitchFamily="18" charset="0"/>
              </a:rPr>
              <a:t>Use </a:t>
            </a:r>
            <a:r>
              <a:rPr lang="en-GB" sz="1800" b="1" dirty="0">
                <a:effectLst/>
                <a:latin typeface="Nunito" panose="00000500000000000000" pitchFamily="2" charset="0"/>
                <a:ea typeface="MS Mincho" panose="02020609040205080304" pitchFamily="49" charset="-128"/>
                <a:cs typeface="Times New Roman" panose="02020603050405020304" pitchFamily="18" charset="0"/>
              </a:rPr>
              <a:t>slide 8</a:t>
            </a:r>
            <a:r>
              <a:rPr lang="en-GB" sz="1800" dirty="0">
                <a:effectLst/>
                <a:latin typeface="Nunito" panose="00000500000000000000" pitchFamily="2" charset="0"/>
                <a:ea typeface="MS Mincho" panose="02020609040205080304" pitchFamily="49" charset="-128"/>
                <a:cs typeface="Times New Roman" panose="02020603050405020304" pitchFamily="18" charset="0"/>
              </a:rPr>
              <a:t> to direct the activity.</a:t>
            </a:r>
            <a:endParaRPr lang="en-GB" dirty="0"/>
          </a:p>
        </p:txBody>
      </p:sp>
    </p:spTree>
    <p:extLst>
      <p:ext uri="{BB962C8B-B14F-4D97-AF65-F5344CB8AC3E}">
        <p14:creationId xmlns:p14="http://schemas.microsoft.com/office/powerpoint/2010/main" val="2681551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B8E6-B67F-4EFC-A3C5-BB02E4A19E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67F624-9536-4526-9E46-37E06E0178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02BD8F-EDA7-496C-B236-D04EDCBB02CE}"/>
              </a:ext>
            </a:extLst>
          </p:cNvPr>
          <p:cNvSpPr>
            <a:spLocks noGrp="1"/>
          </p:cNvSpPr>
          <p:nvPr>
            <p:ph type="dt" sz="half" idx="10"/>
          </p:nvPr>
        </p:nvSpPr>
        <p:spPr/>
        <p:txBody>
          <a:bodyPr/>
          <a:lstStyle/>
          <a:p>
            <a:fld id="{4131CAF9-9019-4E72-9BCD-FE2770F43938}" type="datetimeFigureOut">
              <a:rPr lang="en-GB" smtClean="0"/>
              <a:t>16/11/2021</a:t>
            </a:fld>
            <a:endParaRPr lang="en-GB" dirty="0"/>
          </a:p>
        </p:txBody>
      </p:sp>
      <p:sp>
        <p:nvSpPr>
          <p:cNvPr id="5" name="Footer Placeholder 4">
            <a:extLst>
              <a:ext uri="{FF2B5EF4-FFF2-40B4-BE49-F238E27FC236}">
                <a16:creationId xmlns:a16="http://schemas.microsoft.com/office/drawing/2014/main" id="{98F9F552-89BE-4385-89F3-4A10B31A81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E6C419C-1437-416B-B183-F95FE8249255}"/>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326411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51B7-D811-436B-B8DB-76A544672E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7092C-344B-46D5-A695-1888A05108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D6D33C-E464-4081-872C-4CF14F829C4C}"/>
              </a:ext>
            </a:extLst>
          </p:cNvPr>
          <p:cNvSpPr>
            <a:spLocks noGrp="1"/>
          </p:cNvSpPr>
          <p:nvPr>
            <p:ph type="dt" sz="half" idx="10"/>
          </p:nvPr>
        </p:nvSpPr>
        <p:spPr/>
        <p:txBody>
          <a:bodyPr/>
          <a:lstStyle/>
          <a:p>
            <a:fld id="{4131CAF9-9019-4E72-9BCD-FE2770F43938}" type="datetimeFigureOut">
              <a:rPr lang="en-GB" smtClean="0"/>
              <a:t>16/11/2021</a:t>
            </a:fld>
            <a:endParaRPr lang="en-GB" dirty="0"/>
          </a:p>
        </p:txBody>
      </p:sp>
      <p:sp>
        <p:nvSpPr>
          <p:cNvPr id="5" name="Footer Placeholder 4">
            <a:extLst>
              <a:ext uri="{FF2B5EF4-FFF2-40B4-BE49-F238E27FC236}">
                <a16:creationId xmlns:a16="http://schemas.microsoft.com/office/drawing/2014/main" id="{438ADA7F-52DE-4EC3-B3AC-E02BC21543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76A36AD-A2E2-4368-98DD-EA5DB3EB8B85}"/>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1097863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400188-0615-4E20-90EC-D6F183B4A9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761763-A88B-4B2A-8862-913DEC71E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7388EF-317A-4E5A-B3F2-DB9DEF896010}"/>
              </a:ext>
            </a:extLst>
          </p:cNvPr>
          <p:cNvSpPr>
            <a:spLocks noGrp="1"/>
          </p:cNvSpPr>
          <p:nvPr>
            <p:ph type="dt" sz="half" idx="10"/>
          </p:nvPr>
        </p:nvSpPr>
        <p:spPr/>
        <p:txBody>
          <a:bodyPr/>
          <a:lstStyle/>
          <a:p>
            <a:fld id="{4131CAF9-9019-4E72-9BCD-FE2770F43938}" type="datetimeFigureOut">
              <a:rPr lang="en-GB" smtClean="0"/>
              <a:t>16/11/2021</a:t>
            </a:fld>
            <a:endParaRPr lang="en-GB" dirty="0"/>
          </a:p>
        </p:txBody>
      </p:sp>
      <p:sp>
        <p:nvSpPr>
          <p:cNvPr id="5" name="Footer Placeholder 4">
            <a:extLst>
              <a:ext uri="{FF2B5EF4-FFF2-40B4-BE49-F238E27FC236}">
                <a16:creationId xmlns:a16="http://schemas.microsoft.com/office/drawing/2014/main" id="{48C73E8D-B974-478A-B2DA-CB0AE6247D2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54B5FEC-46C9-450D-9ED0-4BC60A45B12B}"/>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190311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B2E6-54A0-41A0-9FFA-BCFD7D83FA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534515-4003-4C9C-B272-92D06A1C9F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FE4B43-C9CE-4363-A03B-DD198B2E4787}"/>
              </a:ext>
            </a:extLst>
          </p:cNvPr>
          <p:cNvSpPr>
            <a:spLocks noGrp="1"/>
          </p:cNvSpPr>
          <p:nvPr>
            <p:ph type="dt" sz="half" idx="10"/>
          </p:nvPr>
        </p:nvSpPr>
        <p:spPr/>
        <p:txBody>
          <a:bodyPr/>
          <a:lstStyle/>
          <a:p>
            <a:fld id="{4131CAF9-9019-4E72-9BCD-FE2770F43938}" type="datetimeFigureOut">
              <a:rPr lang="en-GB" smtClean="0"/>
              <a:t>16/11/2021</a:t>
            </a:fld>
            <a:endParaRPr lang="en-GB" dirty="0"/>
          </a:p>
        </p:txBody>
      </p:sp>
      <p:sp>
        <p:nvSpPr>
          <p:cNvPr id="5" name="Footer Placeholder 4">
            <a:extLst>
              <a:ext uri="{FF2B5EF4-FFF2-40B4-BE49-F238E27FC236}">
                <a16:creationId xmlns:a16="http://schemas.microsoft.com/office/drawing/2014/main" id="{3282FE96-ECE6-4FEF-A9BD-1619B245803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91E6717-EAE9-4E4F-BC85-DF7780822BD2}"/>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337175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6E90-7C2C-43CA-A788-F2B752EBA5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134339-8064-4F5F-9CB2-3F4BE477D3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7920B-999D-4572-8323-F9A04F6813E3}"/>
              </a:ext>
            </a:extLst>
          </p:cNvPr>
          <p:cNvSpPr>
            <a:spLocks noGrp="1"/>
          </p:cNvSpPr>
          <p:nvPr>
            <p:ph type="dt" sz="half" idx="10"/>
          </p:nvPr>
        </p:nvSpPr>
        <p:spPr/>
        <p:txBody>
          <a:bodyPr/>
          <a:lstStyle/>
          <a:p>
            <a:fld id="{4131CAF9-9019-4E72-9BCD-FE2770F43938}" type="datetimeFigureOut">
              <a:rPr lang="en-GB" smtClean="0"/>
              <a:t>16/11/2021</a:t>
            </a:fld>
            <a:endParaRPr lang="en-GB" dirty="0"/>
          </a:p>
        </p:txBody>
      </p:sp>
      <p:sp>
        <p:nvSpPr>
          <p:cNvPr id="5" name="Footer Placeholder 4">
            <a:extLst>
              <a:ext uri="{FF2B5EF4-FFF2-40B4-BE49-F238E27FC236}">
                <a16:creationId xmlns:a16="http://schemas.microsoft.com/office/drawing/2014/main" id="{9972D174-D636-44FA-B4AF-667C720CCC1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E20B7EE-44C7-4198-B5E7-45B500345234}"/>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59015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82D07-D4D3-48D6-8075-57FF230D27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3477DB-9DBB-4002-8A41-10B1D73CA8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0CDEB4-A4A1-458E-993D-14049DBBE8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96A3BF-7304-43E5-9A78-DE00AC204982}"/>
              </a:ext>
            </a:extLst>
          </p:cNvPr>
          <p:cNvSpPr>
            <a:spLocks noGrp="1"/>
          </p:cNvSpPr>
          <p:nvPr>
            <p:ph type="dt" sz="half" idx="10"/>
          </p:nvPr>
        </p:nvSpPr>
        <p:spPr/>
        <p:txBody>
          <a:bodyPr/>
          <a:lstStyle/>
          <a:p>
            <a:fld id="{4131CAF9-9019-4E72-9BCD-FE2770F43938}" type="datetimeFigureOut">
              <a:rPr lang="en-GB" smtClean="0"/>
              <a:t>16/11/2021</a:t>
            </a:fld>
            <a:endParaRPr lang="en-GB" dirty="0"/>
          </a:p>
        </p:txBody>
      </p:sp>
      <p:sp>
        <p:nvSpPr>
          <p:cNvPr id="6" name="Footer Placeholder 5">
            <a:extLst>
              <a:ext uri="{FF2B5EF4-FFF2-40B4-BE49-F238E27FC236}">
                <a16:creationId xmlns:a16="http://schemas.microsoft.com/office/drawing/2014/main" id="{3CA0AE6E-65F4-4730-9747-DB4A1FBA55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C12588D-2020-40C3-B11E-C4EA66082783}"/>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67486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CE40-354B-4AEF-BA97-D744D98C84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697CF7-DACC-4EEC-8643-6F5F15240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86E172-B8C3-48EF-B158-F678A23D80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7F2A59-1AF8-4BB8-917F-930E9186F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CB6DBE-8825-48A9-B400-3DAF15B9E9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506FE4-3CA2-4FDC-BB9E-A9058F1A0872}"/>
              </a:ext>
            </a:extLst>
          </p:cNvPr>
          <p:cNvSpPr>
            <a:spLocks noGrp="1"/>
          </p:cNvSpPr>
          <p:nvPr>
            <p:ph type="dt" sz="half" idx="10"/>
          </p:nvPr>
        </p:nvSpPr>
        <p:spPr/>
        <p:txBody>
          <a:bodyPr/>
          <a:lstStyle/>
          <a:p>
            <a:fld id="{4131CAF9-9019-4E72-9BCD-FE2770F43938}" type="datetimeFigureOut">
              <a:rPr lang="en-GB" smtClean="0"/>
              <a:t>16/11/2021</a:t>
            </a:fld>
            <a:endParaRPr lang="en-GB" dirty="0"/>
          </a:p>
        </p:txBody>
      </p:sp>
      <p:sp>
        <p:nvSpPr>
          <p:cNvPr id="8" name="Footer Placeholder 7">
            <a:extLst>
              <a:ext uri="{FF2B5EF4-FFF2-40B4-BE49-F238E27FC236}">
                <a16:creationId xmlns:a16="http://schemas.microsoft.com/office/drawing/2014/main" id="{A02A6F0B-82FD-4D2C-AE4E-C088260112A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42CE329-0C7E-4E6B-B603-4600371FB248}"/>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3046117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5680-2A71-4EDC-8498-C20FE5A9D7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2F8526-1331-4487-8FDD-F5CD36C93DF7}"/>
              </a:ext>
            </a:extLst>
          </p:cNvPr>
          <p:cNvSpPr>
            <a:spLocks noGrp="1"/>
          </p:cNvSpPr>
          <p:nvPr>
            <p:ph type="dt" sz="half" idx="10"/>
          </p:nvPr>
        </p:nvSpPr>
        <p:spPr/>
        <p:txBody>
          <a:bodyPr/>
          <a:lstStyle/>
          <a:p>
            <a:fld id="{4131CAF9-9019-4E72-9BCD-FE2770F43938}" type="datetimeFigureOut">
              <a:rPr lang="en-GB" smtClean="0"/>
              <a:t>16/11/2021</a:t>
            </a:fld>
            <a:endParaRPr lang="en-GB" dirty="0"/>
          </a:p>
        </p:txBody>
      </p:sp>
      <p:sp>
        <p:nvSpPr>
          <p:cNvPr id="4" name="Footer Placeholder 3">
            <a:extLst>
              <a:ext uri="{FF2B5EF4-FFF2-40B4-BE49-F238E27FC236}">
                <a16:creationId xmlns:a16="http://schemas.microsoft.com/office/drawing/2014/main" id="{AC4D25FC-63E1-4813-8392-917D61432C6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A715D6D-CD8D-471E-AEF3-56FBF7F46089}"/>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81814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DD0135-9252-4C24-B5A1-57003563467F}"/>
              </a:ext>
            </a:extLst>
          </p:cNvPr>
          <p:cNvSpPr>
            <a:spLocks noGrp="1"/>
          </p:cNvSpPr>
          <p:nvPr>
            <p:ph type="dt" sz="half" idx="10"/>
          </p:nvPr>
        </p:nvSpPr>
        <p:spPr/>
        <p:txBody>
          <a:bodyPr/>
          <a:lstStyle/>
          <a:p>
            <a:fld id="{4131CAF9-9019-4E72-9BCD-FE2770F43938}" type="datetimeFigureOut">
              <a:rPr lang="en-GB" smtClean="0"/>
              <a:t>16/11/2021</a:t>
            </a:fld>
            <a:endParaRPr lang="en-GB" dirty="0"/>
          </a:p>
        </p:txBody>
      </p:sp>
      <p:sp>
        <p:nvSpPr>
          <p:cNvPr id="3" name="Footer Placeholder 2">
            <a:extLst>
              <a:ext uri="{FF2B5EF4-FFF2-40B4-BE49-F238E27FC236}">
                <a16:creationId xmlns:a16="http://schemas.microsoft.com/office/drawing/2014/main" id="{E12CE995-676C-4F46-A7CC-3E65C4B3BEB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A4D387B-18E9-4232-94ED-A30DA4D0DB12}"/>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280188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261B-419C-4345-898B-512B4DED3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149CEA-A93C-4B0B-820C-091E06911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A125EC-49D4-4D9A-A0CD-C13B95E9F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4DE6D-A481-40F4-8C4C-C8169ED491A3}"/>
              </a:ext>
            </a:extLst>
          </p:cNvPr>
          <p:cNvSpPr>
            <a:spLocks noGrp="1"/>
          </p:cNvSpPr>
          <p:nvPr>
            <p:ph type="dt" sz="half" idx="10"/>
          </p:nvPr>
        </p:nvSpPr>
        <p:spPr/>
        <p:txBody>
          <a:bodyPr/>
          <a:lstStyle/>
          <a:p>
            <a:fld id="{4131CAF9-9019-4E72-9BCD-FE2770F43938}" type="datetimeFigureOut">
              <a:rPr lang="en-GB" smtClean="0"/>
              <a:t>16/11/2021</a:t>
            </a:fld>
            <a:endParaRPr lang="en-GB" dirty="0"/>
          </a:p>
        </p:txBody>
      </p:sp>
      <p:sp>
        <p:nvSpPr>
          <p:cNvPr id="6" name="Footer Placeholder 5">
            <a:extLst>
              <a:ext uri="{FF2B5EF4-FFF2-40B4-BE49-F238E27FC236}">
                <a16:creationId xmlns:a16="http://schemas.microsoft.com/office/drawing/2014/main" id="{2CEA2C54-F8C1-4587-9343-AF7D514C4C8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44DC779-21DB-436B-9927-7B4FDF3D4BA7}"/>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92543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233CD-D346-4AE1-BD4F-3DC39A91B5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4486D8-4C82-428D-8755-3E9C83101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07F9A21-9D2B-43A0-9E84-BB3AE1CE6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EAD74-D833-41FD-B752-F6E5F9E2B811}"/>
              </a:ext>
            </a:extLst>
          </p:cNvPr>
          <p:cNvSpPr>
            <a:spLocks noGrp="1"/>
          </p:cNvSpPr>
          <p:nvPr>
            <p:ph type="dt" sz="half" idx="10"/>
          </p:nvPr>
        </p:nvSpPr>
        <p:spPr/>
        <p:txBody>
          <a:bodyPr/>
          <a:lstStyle/>
          <a:p>
            <a:fld id="{4131CAF9-9019-4E72-9BCD-FE2770F43938}" type="datetimeFigureOut">
              <a:rPr lang="en-GB" smtClean="0"/>
              <a:t>16/11/2021</a:t>
            </a:fld>
            <a:endParaRPr lang="en-GB" dirty="0"/>
          </a:p>
        </p:txBody>
      </p:sp>
      <p:sp>
        <p:nvSpPr>
          <p:cNvPr id="6" name="Footer Placeholder 5">
            <a:extLst>
              <a:ext uri="{FF2B5EF4-FFF2-40B4-BE49-F238E27FC236}">
                <a16:creationId xmlns:a16="http://schemas.microsoft.com/office/drawing/2014/main" id="{52701212-DFDC-4063-A7BD-A05D2868AA9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94C2A23-05F0-45FA-B92F-33712009DC73}"/>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320631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84367-756C-45B9-BB01-10E0FDF1D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8EE170-561C-4181-9BD1-FC93F589C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0084-6C5C-4E6F-AE78-5FD4DE8917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1CAF9-9019-4E72-9BCD-FE2770F43938}" type="datetimeFigureOut">
              <a:rPr lang="en-GB" smtClean="0"/>
              <a:t>16/11/2021</a:t>
            </a:fld>
            <a:endParaRPr lang="en-GB" dirty="0"/>
          </a:p>
        </p:txBody>
      </p:sp>
      <p:sp>
        <p:nvSpPr>
          <p:cNvPr id="5" name="Footer Placeholder 4">
            <a:extLst>
              <a:ext uri="{FF2B5EF4-FFF2-40B4-BE49-F238E27FC236}">
                <a16:creationId xmlns:a16="http://schemas.microsoft.com/office/drawing/2014/main" id="{1F8A0EA2-8755-4225-80E5-109EA9D625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50F7392-578D-49DE-AEF7-07C4B06F3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0191A-A524-4ACF-BFDF-A0B774A1BD1C}" type="slidenum">
              <a:rPr lang="en-GB" smtClean="0"/>
              <a:t>‹#›</a:t>
            </a:fld>
            <a:endParaRPr lang="en-GB" dirty="0"/>
          </a:p>
        </p:txBody>
      </p:sp>
    </p:spTree>
    <p:extLst>
      <p:ext uri="{BB962C8B-B14F-4D97-AF65-F5344CB8AC3E}">
        <p14:creationId xmlns:p14="http://schemas.microsoft.com/office/powerpoint/2010/main" val="42323328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purplemash.com/app/games/2diy/Plagiarism_Panic_Qui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2simple.com/blog/4-ways-help-you-say-no-certain-gam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2simple.com/blog/4-ways-help-you-say-no-certain-gam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0B9415-FB6B-4306-A8CF-3833B05C74F0}"/>
              </a:ext>
            </a:extLst>
          </p:cNvPr>
          <p:cNvSpPr/>
          <p:nvPr/>
        </p:nvSpPr>
        <p:spPr>
          <a:xfrm>
            <a:off x="4322174" y="0"/>
            <a:ext cx="7869826" cy="6857999"/>
          </a:xfrm>
          <a:prstGeom prst="rect">
            <a:avLst/>
          </a:prstGeom>
          <a:solidFill>
            <a:srgbClr val="8E24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5" name="Graphic 63">
            <a:extLst>
              <a:ext uri="{FF2B5EF4-FFF2-40B4-BE49-F238E27FC236}">
                <a16:creationId xmlns:a16="http://schemas.microsoft.com/office/drawing/2014/main" id="{9BC05247-EC89-4E18-AAC7-769930391EF6}"/>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9524"/>
            <a:ext cx="4505325" cy="6867524"/>
          </a:xfrm>
          <a:prstGeom prst="rect">
            <a:avLst/>
          </a:prstGeom>
        </p:spPr>
      </p:pic>
      <p:sp>
        <p:nvSpPr>
          <p:cNvPr id="2" name="Title 1">
            <a:extLst>
              <a:ext uri="{FF2B5EF4-FFF2-40B4-BE49-F238E27FC236}">
                <a16:creationId xmlns:a16="http://schemas.microsoft.com/office/drawing/2014/main" id="{E20E66B1-EE11-46E8-9D2F-388E12025E3A}"/>
              </a:ext>
            </a:extLst>
          </p:cNvPr>
          <p:cNvSpPr>
            <a:spLocks noGrp="1"/>
          </p:cNvSpPr>
          <p:nvPr>
            <p:ph type="ctrTitle"/>
          </p:nvPr>
        </p:nvSpPr>
        <p:spPr/>
        <p:txBody>
          <a:bodyPr>
            <a:normAutofit/>
          </a:bodyPr>
          <a:lstStyle/>
          <a:p>
            <a:r>
              <a:rPr lang="en-GB" dirty="0">
                <a:solidFill>
                  <a:schemeClr val="bg1"/>
                </a:solidFill>
                <a:latin typeface="Palanquin Dark SemiBold" panose="020B0704020203020204" pitchFamily="34" charset="0"/>
                <a:cs typeface="Palanquin Dark SemiBold" panose="020B0704020203020204" pitchFamily="34" charset="0"/>
              </a:rPr>
              <a:t>Lesson 3:</a:t>
            </a:r>
            <a:endParaRPr lang="en-GB" sz="4000" dirty="0">
              <a:solidFill>
                <a:schemeClr val="bg1"/>
              </a:solidFill>
              <a:latin typeface="Palanquin Dark SemiBold" panose="020B0704020203020204" pitchFamily="34" charset="0"/>
              <a:cs typeface="Palanquin Dark SemiBold" panose="020B0704020203020204" pitchFamily="34" charset="0"/>
            </a:endParaRPr>
          </a:p>
        </p:txBody>
      </p:sp>
      <p:sp>
        <p:nvSpPr>
          <p:cNvPr id="3" name="Subtitle 2">
            <a:extLst>
              <a:ext uri="{FF2B5EF4-FFF2-40B4-BE49-F238E27FC236}">
                <a16:creationId xmlns:a16="http://schemas.microsoft.com/office/drawing/2014/main" id="{387BD2A7-BC2A-4300-AFBB-8B3304D19C99}"/>
              </a:ext>
            </a:extLst>
          </p:cNvPr>
          <p:cNvSpPr>
            <a:spLocks noGrp="1"/>
          </p:cNvSpPr>
          <p:nvPr>
            <p:ph type="subTitle" idx="1"/>
          </p:nvPr>
        </p:nvSpPr>
        <p:spPr/>
        <p:txBody>
          <a:bodyPr>
            <a:normAutofit/>
          </a:bodyPr>
          <a:lstStyle/>
          <a:p>
            <a:r>
              <a:rPr lang="en-GB" sz="4000" dirty="0">
                <a:solidFill>
                  <a:schemeClr val="bg1"/>
                </a:solidFill>
                <a:latin typeface="Palanquin Dark SemiBold" panose="020B0704020203020204" pitchFamily="34" charset="0"/>
                <a:cs typeface="Palanquin Dark SemiBold" panose="020B0704020203020204" pitchFamily="34" charset="0"/>
              </a:rPr>
              <a:t>Citing Sources</a:t>
            </a:r>
            <a:endParaRPr lang="en-GB" sz="4000" dirty="0">
              <a:solidFill>
                <a:schemeClr val="bg1"/>
              </a:solidFill>
            </a:endParaRPr>
          </a:p>
        </p:txBody>
      </p:sp>
      <p:sp>
        <p:nvSpPr>
          <p:cNvPr id="4" name="TextBox 3">
            <a:extLst>
              <a:ext uri="{FF2B5EF4-FFF2-40B4-BE49-F238E27FC236}">
                <a16:creationId xmlns:a16="http://schemas.microsoft.com/office/drawing/2014/main" id="{77616F28-871B-42AE-8B42-15273F2FB254}"/>
              </a:ext>
            </a:extLst>
          </p:cNvPr>
          <p:cNvSpPr txBox="1"/>
          <p:nvPr/>
        </p:nvSpPr>
        <p:spPr>
          <a:xfrm>
            <a:off x="7999136" y="220950"/>
            <a:ext cx="3584636" cy="707886"/>
          </a:xfrm>
          <a:prstGeom prst="rect">
            <a:avLst/>
          </a:prstGeom>
          <a:noFill/>
        </p:spPr>
        <p:txBody>
          <a:bodyPr wrap="none" rtlCol="0">
            <a:spAutoFit/>
          </a:bodyPr>
          <a:lstStyle/>
          <a:p>
            <a:r>
              <a:rPr lang="en-GB" sz="2000" dirty="0">
                <a:solidFill>
                  <a:schemeClr val="bg1"/>
                </a:solidFill>
                <a:latin typeface="Palanquin Dark SemiBold" panose="020B0704020203020204" pitchFamily="34" charset="0"/>
                <a:cs typeface="Palanquin Dark SemiBold" panose="020B0704020203020204" pitchFamily="34" charset="0"/>
              </a:rPr>
              <a:t>Computing Scheme of Work</a:t>
            </a:r>
            <a:br>
              <a:rPr lang="en-GB" sz="2000" dirty="0">
                <a:solidFill>
                  <a:schemeClr val="bg1"/>
                </a:solidFill>
                <a:latin typeface="Palanquin Dark SemiBold" panose="020B0704020203020204" pitchFamily="34" charset="0"/>
                <a:cs typeface="Palanquin Dark SemiBold" panose="020B0704020203020204" pitchFamily="34" charset="0"/>
              </a:rPr>
            </a:br>
            <a:r>
              <a:rPr lang="en-GB" sz="2000" dirty="0">
                <a:solidFill>
                  <a:schemeClr val="bg1"/>
                </a:solidFill>
                <a:latin typeface="Palanquin Dark SemiBold" panose="020B0704020203020204" pitchFamily="34" charset="0"/>
                <a:cs typeface="Palanquin Dark SemiBold" panose="020B0704020203020204" pitchFamily="34" charset="0"/>
              </a:rPr>
              <a:t>Unit 5.2 – Online Safety</a:t>
            </a:r>
          </a:p>
        </p:txBody>
      </p:sp>
    </p:spTree>
    <p:extLst>
      <p:ext uri="{BB962C8B-B14F-4D97-AF65-F5344CB8AC3E}">
        <p14:creationId xmlns:p14="http://schemas.microsoft.com/office/powerpoint/2010/main" val="868589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lstStyle/>
          <a:p>
            <a:r>
              <a:rPr lang="en-GB" dirty="0">
                <a:latin typeface="Palanquin Dark SemiBold" panose="020B0704020203020204" pitchFamily="34" charset="0"/>
                <a:cs typeface="Palanquin Dark SemiBold" panose="020B0704020203020204" pitchFamily="34" charset="0"/>
              </a:rPr>
              <a:t>LO: To understand how to write the source of their research.</a:t>
            </a:r>
          </a:p>
        </p:txBody>
      </p:sp>
      <p:sp>
        <p:nvSpPr>
          <p:cNvPr id="3" name="Content Placeholder 2">
            <a:extLst>
              <a:ext uri="{FF2B5EF4-FFF2-40B4-BE49-F238E27FC236}">
                <a16:creationId xmlns:a16="http://schemas.microsoft.com/office/drawing/2014/main" id="{415FCCA1-1AAE-4DC4-A6EA-1B449F4D8E6A}"/>
              </a:ext>
            </a:extLst>
          </p:cNvPr>
          <p:cNvSpPr>
            <a:spLocks noGrp="1"/>
          </p:cNvSpPr>
          <p:nvPr>
            <p:ph idx="1"/>
          </p:nvPr>
        </p:nvSpPr>
        <p:spPr>
          <a:xfrm>
            <a:off x="838200" y="1825625"/>
            <a:ext cx="10515600" cy="2737139"/>
          </a:xfrm>
        </p:spPr>
        <p:txBody>
          <a:bodyPr>
            <a:normAutofit/>
          </a:bodyPr>
          <a:lstStyle/>
          <a:p>
            <a:pPr lvl="0">
              <a:spcAft>
                <a:spcPts val="600"/>
              </a:spcAft>
              <a:buBlip>
                <a:blip r:embed="rId3"/>
              </a:buBlip>
            </a:pPr>
            <a:endParaRPr lang="en-GB" sz="1800" dirty="0">
              <a:latin typeface="Nunito" panose="00000500000000000000" pitchFamily="2"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2</a:t>
            </a:r>
            <a:endParaRPr lang="en-GB" sz="1050" dirty="0"/>
          </a:p>
        </p:txBody>
      </p:sp>
    </p:spTree>
    <p:extLst>
      <p:ext uri="{BB962C8B-B14F-4D97-AF65-F5344CB8AC3E}">
        <p14:creationId xmlns:p14="http://schemas.microsoft.com/office/powerpoint/2010/main" val="202917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C11E-810D-4241-9EDB-79E2DA6B008C}"/>
              </a:ext>
            </a:extLst>
          </p:cNvPr>
          <p:cNvSpPr>
            <a:spLocks noGrp="1"/>
          </p:cNvSpPr>
          <p:nvPr>
            <p:ph type="title"/>
          </p:nvPr>
        </p:nvSpPr>
        <p:spPr>
          <a:xfrm>
            <a:off x="437285" y="41959"/>
            <a:ext cx="10916514" cy="1645501"/>
          </a:xfrm>
        </p:spPr>
        <p:txBody>
          <a:bodyPr>
            <a:normAutofit/>
          </a:bodyPr>
          <a:lstStyle/>
          <a:p>
            <a:r>
              <a:rPr lang="en-GB" dirty="0">
                <a:latin typeface="Palanquin Dark SemiBold" panose="020B0704020203020204" pitchFamily="34" charset="0"/>
                <a:cs typeface="Palanquin Dark SemiBold" panose="020B0704020203020204" pitchFamily="34" charset="0"/>
              </a:rPr>
              <a:t>Activity 1: Plagiarism Quiz</a:t>
            </a:r>
          </a:p>
        </p:txBody>
      </p:sp>
      <p:sp>
        <p:nvSpPr>
          <p:cNvPr id="3" name="TextBox 2">
            <a:extLst>
              <a:ext uri="{FF2B5EF4-FFF2-40B4-BE49-F238E27FC236}">
                <a16:creationId xmlns:a16="http://schemas.microsoft.com/office/drawing/2014/main" id="{C40515EE-79B7-4FB7-AD9A-669DAAF349B1}"/>
              </a:ext>
            </a:extLst>
          </p:cNvPr>
          <p:cNvSpPr txBox="1"/>
          <p:nvPr/>
        </p:nvSpPr>
        <p:spPr>
          <a:xfrm>
            <a:off x="437284" y="1390302"/>
            <a:ext cx="11411637" cy="723275"/>
          </a:xfrm>
          <a:prstGeom prst="rect">
            <a:avLst/>
          </a:prstGeom>
          <a:noFill/>
        </p:spPr>
        <p:txBody>
          <a:bodyPr wrap="square" rtlCol="0">
            <a:spAutoFit/>
          </a:bodyPr>
          <a:lstStyle/>
          <a:p>
            <a:pPr marL="285750" indent="-285750">
              <a:spcAft>
                <a:spcPts val="600"/>
              </a:spcAft>
              <a:buBlip>
                <a:blip r:embed="rId3"/>
              </a:buBlip>
            </a:pPr>
            <a:r>
              <a:rPr lang="en-GB" dirty="0">
                <a:latin typeface="Nunito" panose="00000500000000000000" pitchFamily="2" charset="0"/>
              </a:rPr>
              <a:t>Let’s see how much you remember about plagiarism from when you have studied it before.</a:t>
            </a:r>
          </a:p>
          <a:p>
            <a:pPr marL="285750" indent="-285750">
              <a:spcAft>
                <a:spcPts val="600"/>
              </a:spcAft>
              <a:buBlip>
                <a:blip r:embed="rId3"/>
              </a:buBlip>
            </a:pPr>
            <a:r>
              <a:rPr lang="en-GB" dirty="0">
                <a:latin typeface="Nunito" panose="00000500000000000000" pitchFamily="2" charset="0"/>
              </a:rPr>
              <a:t>Go to purple mash and complete the Plagiarism Quiz. It is in your 2Do tab.</a:t>
            </a:r>
          </a:p>
        </p:txBody>
      </p:sp>
      <p:sp>
        <p:nvSpPr>
          <p:cNvPr id="18" name="TextBox 17">
            <a:extLst>
              <a:ext uri="{FF2B5EF4-FFF2-40B4-BE49-F238E27FC236}">
                <a16:creationId xmlns:a16="http://schemas.microsoft.com/office/drawing/2014/main" id="{A9C89949-D020-4286-A9D3-427D2C6D436E}"/>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4</a:t>
            </a:r>
            <a:endParaRPr lang="en-GB" sz="1050" dirty="0"/>
          </a:p>
        </p:txBody>
      </p:sp>
      <p:pic>
        <p:nvPicPr>
          <p:cNvPr id="12" name="Picture 11">
            <a:hlinkClick r:id="rId4"/>
            <a:extLst>
              <a:ext uri="{FF2B5EF4-FFF2-40B4-BE49-F238E27FC236}">
                <a16:creationId xmlns:a16="http://schemas.microsoft.com/office/drawing/2014/main" id="{07C3FE65-BD67-49CA-85A6-638DB20A6D35}"/>
              </a:ext>
            </a:extLst>
          </p:cNvPr>
          <p:cNvPicPr>
            <a:picLocks noChangeAspect="1"/>
          </p:cNvPicPr>
          <p:nvPr/>
        </p:nvPicPr>
        <p:blipFill>
          <a:blip r:embed="rId5"/>
          <a:stretch>
            <a:fillRect/>
          </a:stretch>
        </p:blipFill>
        <p:spPr>
          <a:xfrm>
            <a:off x="10409371" y="619041"/>
            <a:ext cx="1390844" cy="1409897"/>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5993276A-EEA3-40F2-9200-DA306012A291}"/>
              </a:ext>
            </a:extLst>
          </p:cNvPr>
          <p:cNvPicPr>
            <a:picLocks noChangeAspect="1"/>
          </p:cNvPicPr>
          <p:nvPr/>
        </p:nvPicPr>
        <p:blipFill>
          <a:blip r:embed="rId6"/>
          <a:stretch>
            <a:fillRect/>
          </a:stretch>
        </p:blipFill>
        <p:spPr>
          <a:xfrm>
            <a:off x="2736681" y="2561790"/>
            <a:ext cx="5836461" cy="3353649"/>
          </a:xfrm>
          <a:prstGeom prst="rect">
            <a:avLst/>
          </a:prstGeom>
        </p:spPr>
      </p:pic>
    </p:spTree>
    <p:extLst>
      <p:ext uri="{BB962C8B-B14F-4D97-AF65-F5344CB8AC3E}">
        <p14:creationId xmlns:p14="http://schemas.microsoft.com/office/powerpoint/2010/main" val="2590487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latin typeface="Palanquin Dark SemiBold" panose="020B0704020203020204" pitchFamily="34" charset="0"/>
                <a:ea typeface="Times New Roman" panose="02020603050405020304" pitchFamily="18" charset="0"/>
                <a:cs typeface="Times New Roman" panose="02020603050405020304" pitchFamily="18" charset="0"/>
              </a:rPr>
              <a:t>Vocabulary</a:t>
            </a:r>
            <a:endParaRPr lang="en-GB" dirty="0">
              <a:latin typeface="Palanquin Dark SemiBold" panose="020B0704020203020204" pitchFamily="34" charset="0"/>
              <a:cs typeface="Palanquin Dark SemiBold" panose="020B0704020203020204" pitchFamily="34" charset="0"/>
            </a:endParaRPr>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71851" y="6321425"/>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r>
              <a:rPr lang="en-US" sz="1050" dirty="0">
                <a:latin typeface="Palanquin" panose="020B0004020203020204" pitchFamily="34" charset="0"/>
                <a:ea typeface="Calibri" panose="020F0502020204030204" pitchFamily="34" charset="0"/>
              </a:rPr>
              <a:t>5</a:t>
            </a:r>
            <a:endParaRPr lang="en-GB" sz="1050" dirty="0"/>
          </a:p>
        </p:txBody>
      </p:sp>
      <p:sp>
        <p:nvSpPr>
          <p:cNvPr id="37" name="Content Placeholder 2">
            <a:extLst>
              <a:ext uri="{FF2B5EF4-FFF2-40B4-BE49-F238E27FC236}">
                <a16:creationId xmlns:a16="http://schemas.microsoft.com/office/drawing/2014/main" id="{C63C86CF-8296-4510-A318-3B8B4FF135C3}"/>
              </a:ext>
            </a:extLst>
          </p:cNvPr>
          <p:cNvSpPr txBox="1">
            <a:spLocks/>
          </p:cNvSpPr>
          <p:nvPr/>
        </p:nvSpPr>
        <p:spPr>
          <a:xfrm>
            <a:off x="838199" y="1996401"/>
            <a:ext cx="3667126" cy="422949"/>
          </a:xfrm>
          <a:prstGeom prst="rect">
            <a:avLst/>
          </a:prstGeom>
          <a:solidFill>
            <a:srgbClr val="F3E0F8"/>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600"/>
              </a:spcAft>
              <a:buBlip>
                <a:blip r:embed="rId4"/>
              </a:buBlip>
            </a:pPr>
            <a:r>
              <a:rPr lang="en-GB" sz="1800" dirty="0">
                <a:latin typeface="Nunito" panose="00000500000000000000" pitchFamily="2" charset="0"/>
              </a:rPr>
              <a:t>Citation or Reference</a:t>
            </a:r>
          </a:p>
        </p:txBody>
      </p:sp>
      <p:sp>
        <p:nvSpPr>
          <p:cNvPr id="15" name="TextBox 14">
            <a:extLst>
              <a:ext uri="{FF2B5EF4-FFF2-40B4-BE49-F238E27FC236}">
                <a16:creationId xmlns:a16="http://schemas.microsoft.com/office/drawing/2014/main" id="{8AE3F986-04A5-43CD-AC1C-50127D8A6C8F}"/>
              </a:ext>
            </a:extLst>
          </p:cNvPr>
          <p:cNvSpPr txBox="1"/>
          <p:nvPr/>
        </p:nvSpPr>
        <p:spPr>
          <a:xfrm>
            <a:off x="838199" y="2488932"/>
            <a:ext cx="5819775" cy="1569660"/>
          </a:xfrm>
          <a:prstGeom prst="rect">
            <a:avLst/>
          </a:prstGeom>
          <a:noFill/>
          <a:ln>
            <a:solidFill>
              <a:srgbClr val="8E24AA"/>
            </a:solidFill>
          </a:ln>
        </p:spPr>
        <p:txBody>
          <a:bodyPr wrap="square">
            <a:spAutoFit/>
          </a:bodyPr>
          <a:lstStyle/>
          <a:p>
            <a:r>
              <a:rPr lang="en-GB" sz="1600" b="0" i="0" dirty="0">
                <a:solidFill>
                  <a:srgbClr val="202122"/>
                </a:solidFill>
                <a:effectLst/>
                <a:latin typeface="Nunito" panose="00000500000000000000" pitchFamily="2" charset="0"/>
              </a:rPr>
              <a:t>When you use information or a quote from others in your own work, this links to the source of the information or quote which will be written in the Bibliography or References. The quote will have either a number or name and year in brackets after it. This allows the reader to then look in the references or bibliography section for the details. </a:t>
            </a:r>
            <a:endParaRPr lang="en-GB" sz="1600" dirty="0">
              <a:latin typeface="Nunito" panose="00000500000000000000" pitchFamily="2" charset="0"/>
            </a:endParaRPr>
          </a:p>
        </p:txBody>
      </p:sp>
      <p:sp>
        <p:nvSpPr>
          <p:cNvPr id="9" name="TextBox 8">
            <a:extLst>
              <a:ext uri="{FF2B5EF4-FFF2-40B4-BE49-F238E27FC236}">
                <a16:creationId xmlns:a16="http://schemas.microsoft.com/office/drawing/2014/main" id="{8D7590C0-EEE2-4CB6-A0B0-06695DF2498A}"/>
              </a:ext>
            </a:extLst>
          </p:cNvPr>
          <p:cNvSpPr txBox="1"/>
          <p:nvPr/>
        </p:nvSpPr>
        <p:spPr>
          <a:xfrm>
            <a:off x="915247" y="4287592"/>
            <a:ext cx="3238501" cy="1077218"/>
          </a:xfrm>
          <a:prstGeom prst="rect">
            <a:avLst/>
          </a:prstGeom>
          <a:noFill/>
          <a:ln>
            <a:solidFill>
              <a:srgbClr val="CC7AE2"/>
            </a:solidFill>
          </a:ln>
        </p:spPr>
        <p:txBody>
          <a:bodyPr wrap="square" rtlCol="0">
            <a:spAutoFit/>
          </a:bodyPr>
          <a:lstStyle/>
          <a:p>
            <a:r>
              <a:rPr lang="en-GB" sz="1600" dirty="0">
                <a:latin typeface="Nunito" panose="00000500000000000000" pitchFamily="2" charset="0"/>
              </a:rPr>
              <a:t>‘It is always better to travel forwards in time when using a time machine than to travel backwards’</a:t>
            </a:r>
            <a:r>
              <a:rPr lang="en-GB" sz="1600" dirty="0">
                <a:highlight>
                  <a:srgbClr val="FFFF00"/>
                </a:highlight>
                <a:latin typeface="Nunito" panose="00000500000000000000" pitchFamily="2" charset="0"/>
              </a:rPr>
              <a:t> </a:t>
            </a:r>
            <a:r>
              <a:rPr lang="en-GB" sz="1600" baseline="30000" dirty="0">
                <a:highlight>
                  <a:srgbClr val="FFFF00"/>
                </a:highlight>
                <a:latin typeface="Nunito" panose="00000500000000000000" pitchFamily="2" charset="0"/>
              </a:rPr>
              <a:t>[1]</a:t>
            </a:r>
          </a:p>
        </p:txBody>
      </p:sp>
      <p:sp>
        <p:nvSpPr>
          <p:cNvPr id="18" name="Content Placeholder 2">
            <a:extLst>
              <a:ext uri="{FF2B5EF4-FFF2-40B4-BE49-F238E27FC236}">
                <a16:creationId xmlns:a16="http://schemas.microsoft.com/office/drawing/2014/main" id="{1B81FF19-F2DE-4DDB-8DCC-0A3184716A30}"/>
              </a:ext>
            </a:extLst>
          </p:cNvPr>
          <p:cNvSpPr txBox="1">
            <a:spLocks/>
          </p:cNvSpPr>
          <p:nvPr/>
        </p:nvSpPr>
        <p:spPr>
          <a:xfrm>
            <a:off x="7926976" y="1935901"/>
            <a:ext cx="1781176" cy="422949"/>
          </a:xfrm>
          <a:prstGeom prst="rect">
            <a:avLst/>
          </a:prstGeom>
          <a:solidFill>
            <a:srgbClr val="F3E0F8"/>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600"/>
              </a:spcAft>
              <a:buBlip>
                <a:blip r:embed="rId4"/>
              </a:buBlip>
            </a:pPr>
            <a:r>
              <a:rPr lang="en-GB" sz="1800" dirty="0">
                <a:latin typeface="Nunito" panose="00000500000000000000" pitchFamily="2" charset="0"/>
              </a:rPr>
              <a:t>Bibliography </a:t>
            </a:r>
            <a:endParaRPr lang="en-GB" sz="1800" dirty="0">
              <a:latin typeface="Nunito" panose="00000500000000000000" pitchFamily="2"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8D9A1DB2-1BBF-45B2-A438-D63F93AD8B5A}"/>
              </a:ext>
            </a:extLst>
          </p:cNvPr>
          <p:cNvSpPr txBox="1"/>
          <p:nvPr/>
        </p:nvSpPr>
        <p:spPr>
          <a:xfrm>
            <a:off x="7926974" y="2522835"/>
            <a:ext cx="3771901" cy="1323439"/>
          </a:xfrm>
          <a:prstGeom prst="rect">
            <a:avLst/>
          </a:prstGeom>
          <a:noFill/>
          <a:ln>
            <a:solidFill>
              <a:srgbClr val="8E24AA"/>
            </a:solidFill>
          </a:ln>
        </p:spPr>
        <p:txBody>
          <a:bodyPr wrap="square">
            <a:spAutoFit/>
          </a:bodyPr>
          <a:lstStyle/>
          <a:p>
            <a:r>
              <a:rPr lang="en-GB" sz="1600" b="0" i="0" dirty="0">
                <a:solidFill>
                  <a:srgbClr val="202122"/>
                </a:solidFill>
                <a:effectLst/>
                <a:latin typeface="Nunito" panose="00000500000000000000" pitchFamily="2" charset="0"/>
              </a:rPr>
              <a:t>This lists the full details of any sources used in a piece of work.</a:t>
            </a:r>
          </a:p>
          <a:p>
            <a:endParaRPr lang="en-GB" sz="1600" dirty="0">
              <a:solidFill>
                <a:srgbClr val="202122"/>
              </a:solidFill>
              <a:latin typeface="Nunito" panose="00000500000000000000" pitchFamily="2" charset="0"/>
            </a:endParaRPr>
          </a:p>
          <a:p>
            <a:r>
              <a:rPr lang="en-GB" sz="1600" b="0" i="0" dirty="0">
                <a:solidFill>
                  <a:srgbClr val="202122"/>
                </a:solidFill>
                <a:effectLst/>
                <a:latin typeface="Nunito" panose="00000500000000000000" pitchFamily="2" charset="0"/>
              </a:rPr>
              <a:t>In a scientific paper this section is often called ‘References’.</a:t>
            </a:r>
          </a:p>
        </p:txBody>
      </p:sp>
      <p:sp>
        <p:nvSpPr>
          <p:cNvPr id="21" name="TextBox 20">
            <a:extLst>
              <a:ext uri="{FF2B5EF4-FFF2-40B4-BE49-F238E27FC236}">
                <a16:creationId xmlns:a16="http://schemas.microsoft.com/office/drawing/2014/main" id="{627125DD-2905-4AD8-BE04-18EBE5E84365}"/>
              </a:ext>
            </a:extLst>
          </p:cNvPr>
          <p:cNvSpPr txBox="1"/>
          <p:nvPr/>
        </p:nvSpPr>
        <p:spPr>
          <a:xfrm>
            <a:off x="4421110" y="4324861"/>
            <a:ext cx="3238501" cy="830997"/>
          </a:xfrm>
          <a:prstGeom prst="rect">
            <a:avLst/>
          </a:prstGeom>
          <a:noFill/>
          <a:ln>
            <a:solidFill>
              <a:srgbClr val="CC7AE2"/>
            </a:solidFill>
          </a:ln>
        </p:spPr>
        <p:txBody>
          <a:bodyPr wrap="square" rtlCol="0">
            <a:spAutoFit/>
          </a:bodyPr>
          <a:lstStyle/>
          <a:p>
            <a:r>
              <a:rPr lang="en-GB" sz="1600" dirty="0">
                <a:latin typeface="Nunito" panose="00000500000000000000" pitchFamily="2" charset="0"/>
              </a:rPr>
              <a:t>‘It has been found that backward time travel can result in time phasing illness </a:t>
            </a:r>
            <a:r>
              <a:rPr lang="en-GB" sz="1600" dirty="0">
                <a:highlight>
                  <a:srgbClr val="FFFF00"/>
                </a:highlight>
                <a:latin typeface="Nunito" panose="00000500000000000000" pitchFamily="2" charset="0"/>
              </a:rPr>
              <a:t>(Summer, 2218)</a:t>
            </a:r>
            <a:r>
              <a:rPr lang="en-GB" sz="1600" dirty="0">
                <a:latin typeface="Nunito" panose="00000500000000000000" pitchFamily="2" charset="0"/>
              </a:rPr>
              <a:t>.</a:t>
            </a:r>
            <a:endParaRPr lang="en-GB" sz="1600" baseline="30000" dirty="0">
              <a:highlight>
                <a:srgbClr val="FFFF00"/>
              </a:highlight>
              <a:latin typeface="Nunito" panose="00000500000000000000" pitchFamily="2" charset="0"/>
            </a:endParaRPr>
          </a:p>
        </p:txBody>
      </p:sp>
      <p:sp>
        <p:nvSpPr>
          <p:cNvPr id="22" name="TextBox 21">
            <a:extLst>
              <a:ext uri="{FF2B5EF4-FFF2-40B4-BE49-F238E27FC236}">
                <a16:creationId xmlns:a16="http://schemas.microsoft.com/office/drawing/2014/main" id="{AE93F7C9-D3E4-4F6B-BC4F-C4D74788DA41}"/>
              </a:ext>
            </a:extLst>
          </p:cNvPr>
          <p:cNvSpPr txBox="1"/>
          <p:nvPr/>
        </p:nvSpPr>
        <p:spPr>
          <a:xfrm>
            <a:off x="7926974" y="4018648"/>
            <a:ext cx="3771901" cy="2062103"/>
          </a:xfrm>
          <a:prstGeom prst="rect">
            <a:avLst/>
          </a:prstGeom>
          <a:noFill/>
          <a:ln>
            <a:solidFill>
              <a:srgbClr val="CC7AE2"/>
            </a:solidFill>
          </a:ln>
        </p:spPr>
        <p:txBody>
          <a:bodyPr wrap="square" rtlCol="0">
            <a:spAutoFit/>
          </a:bodyPr>
          <a:lstStyle/>
          <a:p>
            <a:r>
              <a:rPr lang="en-GB" sz="1600" dirty="0">
                <a:latin typeface="Nunito" panose="00000500000000000000" pitchFamily="2" charset="0"/>
              </a:rPr>
              <a:t>[1] Lessons in Time Travel, Rebecca Summer &amp; Albert Einstein, Bloomsbury Scientific Press (1818).</a:t>
            </a:r>
          </a:p>
          <a:p>
            <a:endParaRPr lang="en-GB" sz="1600" dirty="0">
              <a:latin typeface="Nunito" panose="00000500000000000000" pitchFamily="2" charset="0"/>
            </a:endParaRPr>
          </a:p>
          <a:p>
            <a:r>
              <a:rPr lang="en-GB" sz="1600" dirty="0">
                <a:latin typeface="Nunito" panose="00000500000000000000" pitchFamily="2" charset="0"/>
              </a:rPr>
              <a:t>Summer, R. &amp; Hawking, S. (2218), The Physiological Effects of Time Travel on Humans, Earth Journal of Time Sciences,  Edition 6. </a:t>
            </a:r>
            <a:endParaRPr lang="en-GB" sz="1600" baseline="30000" dirty="0">
              <a:highlight>
                <a:srgbClr val="FFFF00"/>
              </a:highlight>
              <a:latin typeface="Nunito" panose="00000500000000000000" pitchFamily="2" charset="0"/>
            </a:endParaRPr>
          </a:p>
        </p:txBody>
      </p:sp>
    </p:spTree>
    <p:extLst>
      <p:ext uri="{BB962C8B-B14F-4D97-AF65-F5344CB8AC3E}">
        <p14:creationId xmlns:p14="http://schemas.microsoft.com/office/powerpoint/2010/main" val="131156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715FC32-90BD-402F-BC3D-BB56B1218EF5}"/>
              </a:ext>
            </a:extLst>
          </p:cNvPr>
          <p:cNvSpPr txBox="1"/>
          <p:nvPr/>
        </p:nvSpPr>
        <p:spPr>
          <a:xfrm>
            <a:off x="657224" y="3553155"/>
            <a:ext cx="11298728" cy="1163395"/>
          </a:xfrm>
          <a:prstGeom prst="rect">
            <a:avLst/>
          </a:prstGeom>
          <a:solidFill>
            <a:srgbClr val="CC7AE2"/>
          </a:solidFill>
        </p:spPr>
        <p:txBody>
          <a:bodyPr wrap="square">
            <a:spAutoFit/>
          </a:bodyPr>
          <a:lstStyle/>
          <a:p>
            <a:pPr>
              <a:lnSpc>
                <a:spcPct val="115000"/>
              </a:lnSpc>
              <a:spcAft>
                <a:spcPts val="600"/>
              </a:spcAft>
            </a:pPr>
            <a:r>
              <a:rPr lang="en-GB" sz="1600" dirty="0">
                <a:effectLst/>
                <a:latin typeface="Nunito" panose="00000500000000000000" pitchFamily="2" charset="0"/>
                <a:ea typeface="Arial" panose="020B0604020202020204" pitchFamily="34" charset="0"/>
                <a:cs typeface="Calibri" panose="020F0502020204030204" pitchFamily="34" charset="0"/>
              </a:rPr>
              <a:t>For my science project I decided to build a time machine. I found out that you need only 14 pieces of equipment to build a working machine (Summer, 3018) these are … </a:t>
            </a:r>
          </a:p>
          <a:p>
            <a:pPr>
              <a:lnSpc>
                <a:spcPct val="115000"/>
              </a:lnSpc>
              <a:spcBef>
                <a:spcPts val="1200"/>
              </a:spcBef>
              <a:spcAft>
                <a:spcPts val="600"/>
              </a:spcAft>
            </a:pPr>
            <a:r>
              <a:rPr lang="en-GB" sz="1600" dirty="0">
                <a:effectLst/>
                <a:latin typeface="Nunito" panose="00000500000000000000" pitchFamily="2" charset="0"/>
                <a:ea typeface="Arial" panose="020B0604020202020204" pitchFamily="34" charset="0"/>
                <a:cs typeface="Calibri" panose="020F0502020204030204" pitchFamily="34" charset="0"/>
              </a:rPr>
              <a:t>Summer, R.L., How to Build a Time </a:t>
            </a:r>
            <a:r>
              <a:rPr lang="en-GB" sz="1600" dirty="0">
                <a:latin typeface="Nunito" panose="00000500000000000000" pitchFamily="2" charset="0"/>
                <a:ea typeface="Arial" panose="020B0604020202020204" pitchFamily="34" charset="0"/>
                <a:cs typeface="Calibri" panose="020F0502020204030204" pitchFamily="34" charset="0"/>
              </a:rPr>
              <a:t>M</a:t>
            </a:r>
            <a:r>
              <a:rPr lang="en-GB" sz="1600" dirty="0">
                <a:effectLst/>
                <a:latin typeface="Nunito" panose="00000500000000000000" pitchFamily="2" charset="0"/>
                <a:ea typeface="Arial" panose="020B0604020202020204" pitchFamily="34" charset="0"/>
                <a:cs typeface="Calibri" panose="020F0502020204030204" pitchFamily="34" charset="0"/>
              </a:rPr>
              <a:t>achine in Six </a:t>
            </a:r>
            <a:r>
              <a:rPr lang="en-GB" sz="1600" dirty="0">
                <a:latin typeface="Nunito" panose="00000500000000000000" pitchFamily="2" charset="0"/>
                <a:ea typeface="Arial" panose="020B0604020202020204" pitchFamily="34" charset="0"/>
                <a:cs typeface="Calibri" panose="020F0502020204030204" pitchFamily="34" charset="0"/>
              </a:rPr>
              <a:t>E</a:t>
            </a:r>
            <a:r>
              <a:rPr lang="en-GB" sz="1600" dirty="0">
                <a:effectLst/>
                <a:latin typeface="Nunito" panose="00000500000000000000" pitchFamily="2" charset="0"/>
                <a:ea typeface="Arial" panose="020B0604020202020204" pitchFamily="34" charset="0"/>
                <a:cs typeface="Calibri" panose="020F0502020204030204" pitchFamily="34" charset="0"/>
              </a:rPr>
              <a:t>asy </a:t>
            </a:r>
            <a:r>
              <a:rPr lang="en-GB" sz="1600" dirty="0">
                <a:latin typeface="Nunito" panose="00000500000000000000" pitchFamily="2" charset="0"/>
                <a:ea typeface="Arial" panose="020B0604020202020204" pitchFamily="34" charset="0"/>
                <a:cs typeface="Calibri" panose="020F0502020204030204" pitchFamily="34" charset="0"/>
              </a:rPr>
              <a:t>S</a:t>
            </a:r>
            <a:r>
              <a:rPr lang="en-GB" sz="1600" dirty="0">
                <a:effectLst/>
                <a:latin typeface="Nunito" panose="00000500000000000000" pitchFamily="2" charset="0"/>
                <a:ea typeface="Arial" panose="020B0604020202020204" pitchFamily="34" charset="0"/>
                <a:cs typeface="Calibri" panose="020F0502020204030204" pitchFamily="34" charset="0"/>
              </a:rPr>
              <a:t>teps, 2Simple Limited, 3018. </a:t>
            </a:r>
          </a:p>
        </p:txBody>
      </p:sp>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a:xfrm>
            <a:off x="657225" y="517307"/>
            <a:ext cx="10515600" cy="1325563"/>
          </a:xfrm>
        </p:spPr>
        <p:txBody>
          <a:bodyPr>
            <a:normAutofit/>
          </a:bodyPr>
          <a:lstStyle/>
          <a:p>
            <a:r>
              <a:rPr lang="en-GB" b="1" dirty="0">
                <a:effectLst/>
                <a:latin typeface="Palanquin Dark SemiBold" panose="020B0704020203020204" pitchFamily="34" charset="0"/>
                <a:ea typeface="Times New Roman" panose="02020603050405020304" pitchFamily="18" charset="0"/>
                <a:cs typeface="Times New Roman" panose="02020603050405020304" pitchFamily="18" charset="0"/>
              </a:rPr>
              <a:t>How to write References\Citations and Bibliographies – Book Sources</a:t>
            </a:r>
            <a:endParaRPr lang="en-GB" dirty="0">
              <a:latin typeface="Palanquin Dark SemiBold" panose="020B0704020203020204" pitchFamily="34" charset="0"/>
              <a:cs typeface="Palanquin Dark SemiBold" panose="020B0704020203020204" pitchFamily="34" charset="0"/>
            </a:endParaRPr>
          </a:p>
        </p:txBody>
      </p:sp>
      <p:sp>
        <p:nvSpPr>
          <p:cNvPr id="13" name="TextBox 12">
            <a:extLst>
              <a:ext uri="{FF2B5EF4-FFF2-40B4-BE49-F238E27FC236}">
                <a16:creationId xmlns:a16="http://schemas.microsoft.com/office/drawing/2014/main" id="{6CB8D6C2-03F2-411B-849B-2BEC303F8872}"/>
              </a:ext>
            </a:extLst>
          </p:cNvPr>
          <p:cNvSpPr txBox="1"/>
          <p:nvPr/>
        </p:nvSpPr>
        <p:spPr>
          <a:xfrm>
            <a:off x="610738" y="1753148"/>
            <a:ext cx="6097772" cy="400494"/>
          </a:xfrm>
          <a:prstGeom prst="rect">
            <a:avLst/>
          </a:prstGeom>
          <a:noFill/>
        </p:spPr>
        <p:txBody>
          <a:bodyPr wrap="square">
            <a:spAutoFit/>
          </a:bodyPr>
          <a:lstStyle/>
          <a:p>
            <a:pPr>
              <a:lnSpc>
                <a:spcPct val="115000"/>
              </a:lnSpc>
              <a:spcAft>
                <a:spcPts val="600"/>
              </a:spcAft>
            </a:pPr>
            <a:r>
              <a:rPr lang="en-GB" sz="1800" dirty="0">
                <a:effectLst/>
                <a:latin typeface="Palanquin Dark SemiBold" panose="020B0704020203020204" pitchFamily="34" charset="0"/>
                <a:ea typeface="Arial" panose="020B0604020202020204" pitchFamily="34" charset="0"/>
                <a:cs typeface="Palanquin Dark SemiBold" panose="020B0704020203020204" pitchFamily="34" charset="0"/>
              </a:rPr>
              <a:t>From a text</a:t>
            </a:r>
            <a:endParaRPr lang="en-GB" sz="1800" dirty="0">
              <a:effectLst/>
              <a:latin typeface="Nunito" panose="00000500000000000000" pitchFamily="2" charset="0"/>
              <a:ea typeface="Arial" panose="020B060402020202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EA13E25F-2A24-444C-A2C4-CEC95AD72424}"/>
              </a:ext>
            </a:extLst>
          </p:cNvPr>
          <p:cNvSpPr txBox="1"/>
          <p:nvPr/>
        </p:nvSpPr>
        <p:spPr>
          <a:xfrm>
            <a:off x="610738" y="2033692"/>
            <a:ext cx="11298728" cy="1611210"/>
          </a:xfrm>
          <a:prstGeom prst="rect">
            <a:avLst/>
          </a:prstGeom>
          <a:noFill/>
        </p:spPr>
        <p:txBody>
          <a:bodyPr wrap="square">
            <a:spAutoFit/>
          </a:bodyPr>
          <a:lstStyle/>
          <a:p>
            <a:pPr>
              <a:lnSpc>
                <a:spcPct val="115000"/>
              </a:lnSpc>
              <a:spcAft>
                <a:spcPts val="600"/>
              </a:spcAft>
              <a:buBlip>
                <a:blip r:embed="rId3"/>
              </a:buBlip>
            </a:pPr>
            <a:r>
              <a:rPr lang="en-GB" sz="1800" dirty="0">
                <a:effectLst/>
                <a:latin typeface="Nunito" panose="00000500000000000000" pitchFamily="2" charset="0"/>
                <a:ea typeface="Arial" panose="020B0604020202020204" pitchFamily="34" charset="0"/>
                <a:cs typeface="Calibri" panose="020F0502020204030204" pitchFamily="34" charset="0"/>
              </a:rPr>
              <a:t> </a:t>
            </a:r>
            <a:r>
              <a:rPr lang="en-GB" sz="1600" b="1" dirty="0">
                <a:effectLst/>
                <a:latin typeface="Nunito" panose="00000500000000000000" pitchFamily="2" charset="0"/>
                <a:ea typeface="Arial" panose="020B0604020202020204" pitchFamily="34" charset="0"/>
                <a:cs typeface="Calibri" panose="020F0502020204030204" pitchFamily="34" charset="0"/>
              </a:rPr>
              <a:t>In your text write the surname and date of publication in brackets (Summer, 2010). Dates can be found in the front or back of books or articles and will be the year of publication. At the end of your text write the full citation or reference with the following information in this order: surname(s) and initial(s) of the author(s), the book title, publisher, the date of publication.</a:t>
            </a:r>
          </a:p>
          <a:p>
            <a:pPr>
              <a:lnSpc>
                <a:spcPct val="115000"/>
              </a:lnSpc>
              <a:spcAft>
                <a:spcPts val="600"/>
              </a:spcAft>
              <a:buBlip>
                <a:blip r:embed="rId3"/>
              </a:buBlip>
            </a:pPr>
            <a:r>
              <a:rPr lang="en-GB" sz="1600" dirty="0">
                <a:effectLst/>
                <a:latin typeface="Nunito" panose="00000500000000000000" pitchFamily="2" charset="0"/>
                <a:ea typeface="Arial" panose="020B0604020202020204" pitchFamily="34" charset="0"/>
                <a:cs typeface="Calibri" panose="020F0502020204030204" pitchFamily="34" charset="0"/>
              </a:rPr>
              <a:t> </a:t>
            </a:r>
            <a:r>
              <a:rPr lang="en-GB" sz="1600" b="1" dirty="0">
                <a:effectLst/>
                <a:latin typeface="Nunito" panose="00000500000000000000" pitchFamily="2" charset="0"/>
                <a:ea typeface="Arial" panose="020B0604020202020204" pitchFamily="34" charset="0"/>
                <a:cs typeface="Calibri" panose="020F0502020204030204" pitchFamily="34" charset="0"/>
              </a:rPr>
              <a:t>The list of citations should be in alphabetical order of author surname.</a:t>
            </a:r>
          </a:p>
        </p:txBody>
      </p:sp>
      <p:sp>
        <p:nvSpPr>
          <p:cNvPr id="26" name="TextBox 25">
            <a:extLst>
              <a:ext uri="{FF2B5EF4-FFF2-40B4-BE49-F238E27FC236}">
                <a16:creationId xmlns:a16="http://schemas.microsoft.com/office/drawing/2014/main" id="{93071CCC-9D67-403C-A7A0-97CFC4B4EBA5}"/>
              </a:ext>
            </a:extLst>
          </p:cNvPr>
          <p:cNvSpPr txBox="1"/>
          <p:nvPr/>
        </p:nvSpPr>
        <p:spPr>
          <a:xfrm>
            <a:off x="610738" y="4580508"/>
            <a:ext cx="6097772" cy="400494"/>
          </a:xfrm>
          <a:prstGeom prst="rect">
            <a:avLst/>
          </a:prstGeom>
          <a:noFill/>
        </p:spPr>
        <p:txBody>
          <a:bodyPr wrap="square">
            <a:spAutoFit/>
          </a:bodyPr>
          <a:lstStyle/>
          <a:p>
            <a:pPr>
              <a:lnSpc>
                <a:spcPct val="115000"/>
              </a:lnSpc>
              <a:spcAft>
                <a:spcPts val="600"/>
              </a:spcAft>
            </a:pPr>
            <a:r>
              <a:rPr lang="en-GB" sz="1800" dirty="0">
                <a:effectLst/>
                <a:latin typeface="Palanquin Dark SemiBold" panose="020B0704020203020204" pitchFamily="34" charset="0"/>
                <a:ea typeface="Arial" panose="020B0604020202020204" pitchFamily="34" charset="0"/>
                <a:cs typeface="Palanquin Dark SemiBold" panose="020B0704020203020204" pitchFamily="34" charset="0"/>
              </a:rPr>
              <a:t>Quotations</a:t>
            </a:r>
          </a:p>
        </p:txBody>
      </p:sp>
      <p:sp>
        <p:nvSpPr>
          <p:cNvPr id="28" name="TextBox 27">
            <a:extLst>
              <a:ext uri="{FF2B5EF4-FFF2-40B4-BE49-F238E27FC236}">
                <a16:creationId xmlns:a16="http://schemas.microsoft.com/office/drawing/2014/main" id="{6237DBBC-4ABD-4D2D-8B9E-7DF795A1261E}"/>
              </a:ext>
            </a:extLst>
          </p:cNvPr>
          <p:cNvSpPr txBox="1"/>
          <p:nvPr/>
        </p:nvSpPr>
        <p:spPr>
          <a:xfrm>
            <a:off x="610738" y="4852593"/>
            <a:ext cx="10762112" cy="649409"/>
          </a:xfrm>
          <a:prstGeom prst="rect">
            <a:avLst/>
          </a:prstGeom>
          <a:noFill/>
        </p:spPr>
        <p:txBody>
          <a:bodyPr wrap="square">
            <a:spAutoFit/>
          </a:bodyPr>
          <a:lstStyle/>
          <a:p>
            <a:pPr>
              <a:lnSpc>
                <a:spcPct val="115000"/>
              </a:lnSpc>
              <a:spcAft>
                <a:spcPts val="600"/>
              </a:spcAft>
              <a:buBlip>
                <a:blip r:embed="rId3"/>
              </a:buBlip>
            </a:pPr>
            <a:r>
              <a:rPr lang="en-GB" sz="1600" b="1" dirty="0">
                <a:effectLst/>
                <a:latin typeface="Nunito" panose="00000500000000000000" pitchFamily="2" charset="0"/>
                <a:ea typeface="Arial" panose="020B0604020202020204" pitchFamily="34" charset="0"/>
                <a:cs typeface="Calibri" panose="020F0502020204030204" pitchFamily="34" charset="0"/>
              </a:rPr>
              <a:t>When you quote directly from a text it is important to put the text in quotation marks and also include the page number. </a:t>
            </a:r>
          </a:p>
        </p:txBody>
      </p:sp>
      <p:sp>
        <p:nvSpPr>
          <p:cNvPr id="30" name="TextBox 29">
            <a:extLst>
              <a:ext uri="{FF2B5EF4-FFF2-40B4-BE49-F238E27FC236}">
                <a16:creationId xmlns:a16="http://schemas.microsoft.com/office/drawing/2014/main" id="{660B5F81-5A59-4302-A394-3E8CDEBA5CA5}"/>
              </a:ext>
            </a:extLst>
          </p:cNvPr>
          <p:cNvSpPr txBox="1"/>
          <p:nvPr/>
        </p:nvSpPr>
        <p:spPr>
          <a:xfrm>
            <a:off x="657224" y="5459834"/>
            <a:ext cx="11298728" cy="984885"/>
          </a:xfrm>
          <a:prstGeom prst="rect">
            <a:avLst/>
          </a:prstGeom>
          <a:solidFill>
            <a:srgbClr val="CC7AE2"/>
          </a:solidFill>
        </p:spPr>
        <p:txBody>
          <a:bodyPr wrap="square">
            <a:spAutoFit/>
          </a:bodyPr>
          <a:lstStyle/>
          <a:p>
            <a:r>
              <a:rPr lang="en-GB" sz="1600" dirty="0">
                <a:effectLst/>
                <a:latin typeface="Nunito" panose="00000500000000000000" pitchFamily="2" charset="0"/>
                <a:ea typeface="Arial" panose="020B0604020202020204" pitchFamily="34" charset="0"/>
                <a:cs typeface="Calibri" panose="020F0502020204030204" pitchFamily="34" charset="0"/>
              </a:rPr>
              <a:t>‘</a:t>
            </a:r>
            <a:r>
              <a:rPr lang="en-GB" sz="1600" i="1" dirty="0">
                <a:effectLst/>
                <a:latin typeface="Nunito" panose="00000500000000000000" pitchFamily="2" charset="0"/>
                <a:ea typeface="Arial" panose="020B0604020202020204" pitchFamily="34" charset="0"/>
                <a:cs typeface="Calibri" panose="020F0502020204030204" pitchFamily="34" charset="0"/>
              </a:rPr>
              <a:t>It takes a great deal of bravery to stand up to our enemies but just as much to stand up to our friends.</a:t>
            </a:r>
            <a:r>
              <a:rPr lang="en-GB" sz="1600" dirty="0">
                <a:effectLst/>
                <a:latin typeface="Nunito" panose="00000500000000000000" pitchFamily="2" charset="0"/>
                <a:ea typeface="Arial" panose="020B0604020202020204" pitchFamily="34" charset="0"/>
                <a:cs typeface="Calibri" panose="020F0502020204030204" pitchFamily="34" charset="0"/>
              </a:rPr>
              <a:t>’ (Rowling, J.K., 2014, page 221)</a:t>
            </a:r>
          </a:p>
          <a:p>
            <a:pPr>
              <a:spcBef>
                <a:spcPts val="1200"/>
              </a:spcBef>
            </a:pPr>
            <a:r>
              <a:rPr lang="en-GB" sz="1600" dirty="0">
                <a:effectLst/>
                <a:latin typeface="Nunito" panose="00000500000000000000" pitchFamily="2" charset="0"/>
                <a:ea typeface="Arial" panose="020B0604020202020204" pitchFamily="34" charset="0"/>
                <a:cs typeface="Calibri" panose="020F0502020204030204" pitchFamily="34" charset="0"/>
              </a:rPr>
              <a:t>Rowling, J.K., Harry Potter and the Philosopher’s </a:t>
            </a:r>
            <a:r>
              <a:rPr lang="en-GB" sz="1600" dirty="0">
                <a:latin typeface="Nunito" panose="00000500000000000000" pitchFamily="2" charset="0"/>
                <a:ea typeface="Arial" panose="020B0604020202020204" pitchFamily="34" charset="0"/>
                <a:cs typeface="Calibri" panose="020F0502020204030204" pitchFamily="34" charset="0"/>
              </a:rPr>
              <a:t>S</a:t>
            </a:r>
            <a:r>
              <a:rPr lang="en-GB" sz="1600" dirty="0">
                <a:effectLst/>
                <a:latin typeface="Nunito" panose="00000500000000000000" pitchFamily="2" charset="0"/>
                <a:ea typeface="Arial" panose="020B0604020202020204" pitchFamily="34" charset="0"/>
                <a:cs typeface="Calibri" panose="020F0502020204030204" pitchFamily="34" charset="0"/>
              </a:rPr>
              <a:t>tone,  Bloomsbury </a:t>
            </a:r>
            <a:r>
              <a:rPr lang="en-GB" sz="1600" dirty="0">
                <a:latin typeface="Nunito" panose="00000500000000000000" pitchFamily="2" charset="0"/>
                <a:ea typeface="Arial" panose="020B0604020202020204" pitchFamily="34" charset="0"/>
                <a:cs typeface="Calibri" panose="020F0502020204030204" pitchFamily="34" charset="0"/>
              </a:rPr>
              <a:t>C</a:t>
            </a:r>
            <a:r>
              <a:rPr lang="en-GB" sz="1600" dirty="0">
                <a:effectLst/>
                <a:latin typeface="Nunito" panose="00000500000000000000" pitchFamily="2" charset="0"/>
                <a:ea typeface="Arial" panose="020B0604020202020204" pitchFamily="34" charset="0"/>
                <a:cs typeface="Calibri" panose="020F0502020204030204" pitchFamily="34" charset="0"/>
              </a:rPr>
              <a:t>hildren’s </a:t>
            </a:r>
            <a:r>
              <a:rPr lang="en-GB" sz="1600" dirty="0">
                <a:latin typeface="Nunito" panose="00000500000000000000" pitchFamily="2" charset="0"/>
                <a:ea typeface="Arial" panose="020B0604020202020204" pitchFamily="34" charset="0"/>
                <a:cs typeface="Calibri" panose="020F0502020204030204" pitchFamily="34" charset="0"/>
              </a:rPr>
              <a:t>B</a:t>
            </a:r>
            <a:r>
              <a:rPr lang="en-GB" sz="1600" dirty="0">
                <a:effectLst/>
                <a:latin typeface="Nunito" panose="00000500000000000000" pitchFamily="2" charset="0"/>
                <a:ea typeface="Arial" panose="020B0604020202020204" pitchFamily="34" charset="0"/>
                <a:cs typeface="Calibri" panose="020F0502020204030204" pitchFamily="34" charset="0"/>
              </a:rPr>
              <a:t>ooks, 2014 .</a:t>
            </a:r>
            <a:endParaRPr lang="en-GB" sz="1600" dirty="0"/>
          </a:p>
        </p:txBody>
      </p:sp>
    </p:spTree>
    <p:extLst>
      <p:ext uri="{BB962C8B-B14F-4D97-AF65-F5344CB8AC3E}">
        <p14:creationId xmlns:p14="http://schemas.microsoft.com/office/powerpoint/2010/main" val="2083515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715FC32-90BD-402F-BC3D-BB56B1218EF5}"/>
              </a:ext>
            </a:extLst>
          </p:cNvPr>
          <p:cNvSpPr txBox="1"/>
          <p:nvPr/>
        </p:nvSpPr>
        <p:spPr>
          <a:xfrm>
            <a:off x="657225" y="3246448"/>
            <a:ext cx="10858500" cy="649409"/>
          </a:xfrm>
          <a:prstGeom prst="rect">
            <a:avLst/>
          </a:prstGeom>
          <a:solidFill>
            <a:srgbClr val="CC7AE2"/>
          </a:solidFill>
        </p:spPr>
        <p:txBody>
          <a:bodyPr wrap="square">
            <a:spAutoFit/>
          </a:bodyPr>
          <a:lstStyle/>
          <a:p>
            <a:pPr>
              <a:lnSpc>
                <a:spcPct val="115000"/>
              </a:lnSpc>
              <a:spcAft>
                <a:spcPts val="600"/>
              </a:spcAft>
            </a:pPr>
            <a:r>
              <a:rPr lang="en-GB" sz="1600" dirty="0">
                <a:effectLst/>
                <a:latin typeface="Nunito" panose="00000500000000000000" pitchFamily="2" charset="0"/>
                <a:ea typeface="Arial" panose="020B0604020202020204" pitchFamily="34" charset="0"/>
                <a:cs typeface="Calibri" panose="020F0502020204030204" pitchFamily="34" charset="0"/>
              </a:rPr>
              <a:t>e.g. Four ways to help you say no to certain games, Sept 14, 2018, </a:t>
            </a:r>
            <a:r>
              <a:rPr lang="en-GB" sz="1600" dirty="0">
                <a:effectLst/>
                <a:latin typeface="Nunito" panose="00000500000000000000" pitchFamily="2" charset="0"/>
                <a:ea typeface="Arial" panose="020B0604020202020204" pitchFamily="34" charset="0"/>
                <a:cs typeface="Calibri" panose="020F0502020204030204" pitchFamily="34" charset="0"/>
                <a:hlinkClick r:id="rId3"/>
              </a:rPr>
              <a:t>https://2simple.com/blog/4-ways-help-you-say-no-certain-games/</a:t>
            </a:r>
            <a:r>
              <a:rPr lang="en-GB" sz="1600" dirty="0">
                <a:effectLst/>
                <a:latin typeface="Nunito" panose="00000500000000000000" pitchFamily="2" charset="0"/>
                <a:ea typeface="Arial" panose="020B0604020202020204" pitchFamily="34" charset="0"/>
                <a:cs typeface="Calibri" panose="020F0502020204030204" pitchFamily="34" charset="0"/>
              </a:rPr>
              <a:t>, Oct 2018.</a:t>
            </a:r>
          </a:p>
        </p:txBody>
      </p:sp>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a:xfrm>
            <a:off x="657225" y="517307"/>
            <a:ext cx="10515600" cy="1325563"/>
          </a:xfrm>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How to write References\Citations and Bibliographies – Online Sources</a:t>
            </a:r>
            <a:endParaRPr lang="en-GB" dirty="0">
              <a:latin typeface="Palanquin Dark SemiBold" panose="020B0704020203020204" pitchFamily="34" charset="0"/>
              <a:cs typeface="Palanquin Dark SemiBold" panose="020B0704020203020204" pitchFamily="34" charset="0"/>
            </a:endParaRPr>
          </a:p>
        </p:txBody>
      </p:sp>
      <p:sp>
        <p:nvSpPr>
          <p:cNvPr id="6" name="TextBox 5">
            <a:extLst>
              <a:ext uri="{FF2B5EF4-FFF2-40B4-BE49-F238E27FC236}">
                <a16:creationId xmlns:a16="http://schemas.microsoft.com/office/drawing/2014/main" id="{E62588E9-EA66-421A-9377-37D8CFDB7762}"/>
              </a:ext>
            </a:extLst>
          </p:cNvPr>
          <p:cNvSpPr txBox="1"/>
          <p:nvPr/>
        </p:nvSpPr>
        <p:spPr>
          <a:xfrm>
            <a:off x="11219312" y="517307"/>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7</a:t>
            </a:r>
            <a:endParaRPr lang="en-GB" sz="1050" dirty="0"/>
          </a:p>
        </p:txBody>
      </p:sp>
      <p:sp>
        <p:nvSpPr>
          <p:cNvPr id="13" name="TextBox 12">
            <a:extLst>
              <a:ext uri="{FF2B5EF4-FFF2-40B4-BE49-F238E27FC236}">
                <a16:creationId xmlns:a16="http://schemas.microsoft.com/office/drawing/2014/main" id="{6CB8D6C2-03F2-411B-849B-2BEC303F8872}"/>
              </a:ext>
            </a:extLst>
          </p:cNvPr>
          <p:cNvSpPr txBox="1"/>
          <p:nvPr/>
        </p:nvSpPr>
        <p:spPr>
          <a:xfrm>
            <a:off x="610738" y="1766496"/>
            <a:ext cx="6097772" cy="400494"/>
          </a:xfrm>
          <a:prstGeom prst="rect">
            <a:avLst/>
          </a:prstGeom>
          <a:noFill/>
        </p:spPr>
        <p:txBody>
          <a:bodyPr wrap="square">
            <a:spAutoFit/>
          </a:bodyPr>
          <a:lstStyle/>
          <a:p>
            <a:pPr>
              <a:lnSpc>
                <a:spcPct val="115000"/>
              </a:lnSpc>
              <a:spcAft>
                <a:spcPts val="600"/>
              </a:spcAft>
            </a:pPr>
            <a:r>
              <a:rPr lang="en-GB" sz="1800" dirty="0">
                <a:effectLst/>
                <a:latin typeface="Palanquin Dark SemiBold" panose="020B0704020203020204" pitchFamily="34" charset="0"/>
                <a:ea typeface="Arial" panose="020B0604020202020204" pitchFamily="34" charset="0"/>
                <a:cs typeface="Palanquin Dark SemiBold" panose="020B0704020203020204" pitchFamily="34" charset="0"/>
              </a:rPr>
              <a:t>Online Sources</a:t>
            </a:r>
            <a:endParaRPr lang="en-GB" sz="1800" dirty="0">
              <a:effectLst/>
              <a:latin typeface="Nunito" panose="00000500000000000000" pitchFamily="2" charset="0"/>
              <a:ea typeface="Arial" panose="020B060402020202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EA13E25F-2A24-444C-A2C4-CEC95AD72424}"/>
              </a:ext>
            </a:extLst>
          </p:cNvPr>
          <p:cNvSpPr txBox="1"/>
          <p:nvPr/>
        </p:nvSpPr>
        <p:spPr>
          <a:xfrm>
            <a:off x="610738" y="2124745"/>
            <a:ext cx="11298728" cy="967957"/>
          </a:xfrm>
          <a:prstGeom prst="rect">
            <a:avLst/>
          </a:prstGeom>
          <a:noFill/>
        </p:spPr>
        <p:txBody>
          <a:bodyPr wrap="square">
            <a:spAutoFit/>
          </a:bodyPr>
          <a:lstStyle/>
          <a:p>
            <a:pPr>
              <a:lnSpc>
                <a:spcPct val="115000"/>
              </a:lnSpc>
              <a:spcAft>
                <a:spcPts val="600"/>
              </a:spcAft>
              <a:buBlip>
                <a:blip r:embed="rId4"/>
              </a:buBlip>
            </a:pPr>
            <a:r>
              <a:rPr lang="en-GB" sz="1800" dirty="0">
                <a:effectLst/>
                <a:latin typeface="Nunito" panose="00000500000000000000" pitchFamily="2" charset="0"/>
                <a:ea typeface="Arial" panose="020B0604020202020204" pitchFamily="34" charset="0"/>
                <a:cs typeface="Calibri" panose="020F0502020204030204" pitchFamily="34" charset="0"/>
              </a:rPr>
              <a:t> </a:t>
            </a:r>
            <a:r>
              <a:rPr lang="en-GB" sz="1600" b="1" dirty="0">
                <a:effectLst/>
                <a:latin typeface="Nunito" panose="00000500000000000000" pitchFamily="2" charset="0"/>
                <a:ea typeface="Arial" panose="020B0604020202020204" pitchFamily="34" charset="0"/>
                <a:cs typeface="Calibri" panose="020F0502020204030204" pitchFamily="34" charset="0"/>
              </a:rPr>
              <a:t>Include as many of these details as you can find: Author’s name, title, document date, full HTTP address, date of visit. Webpages often change frequently so it can be difficult to </a:t>
            </a:r>
            <a:r>
              <a:rPr lang="en-GB" sz="1600" b="1" dirty="0">
                <a:latin typeface="Nunito" panose="00000500000000000000" pitchFamily="2" charset="0"/>
                <a:ea typeface="Arial" panose="020B0604020202020204" pitchFamily="34" charset="0"/>
                <a:cs typeface="Calibri" panose="020F0502020204030204" pitchFamily="34" charset="0"/>
              </a:rPr>
              <a:t>find many of the details but try to include as much as you can to </a:t>
            </a:r>
            <a:r>
              <a:rPr lang="en-GB" sz="1600" b="1" dirty="0">
                <a:effectLst/>
                <a:latin typeface="Nunito" panose="00000500000000000000" pitchFamily="2" charset="0"/>
                <a:ea typeface="Arial" panose="020B0604020202020204" pitchFamily="34" charset="0"/>
                <a:cs typeface="Calibri" panose="020F0502020204030204" pitchFamily="34" charset="0"/>
              </a:rPr>
              <a:t>help others to check the information.</a:t>
            </a:r>
          </a:p>
        </p:txBody>
      </p:sp>
      <p:sp>
        <p:nvSpPr>
          <p:cNvPr id="28" name="TextBox 27">
            <a:extLst>
              <a:ext uri="{FF2B5EF4-FFF2-40B4-BE49-F238E27FC236}">
                <a16:creationId xmlns:a16="http://schemas.microsoft.com/office/drawing/2014/main" id="{6237DBBC-4ABD-4D2D-8B9E-7DF795A1261E}"/>
              </a:ext>
            </a:extLst>
          </p:cNvPr>
          <p:cNvSpPr txBox="1"/>
          <p:nvPr/>
        </p:nvSpPr>
        <p:spPr>
          <a:xfrm>
            <a:off x="610738" y="4049603"/>
            <a:ext cx="10762112" cy="1086451"/>
          </a:xfrm>
          <a:prstGeom prst="rect">
            <a:avLst/>
          </a:prstGeom>
          <a:noFill/>
        </p:spPr>
        <p:txBody>
          <a:bodyPr wrap="square">
            <a:spAutoFit/>
          </a:bodyPr>
          <a:lstStyle/>
          <a:p>
            <a:pPr>
              <a:lnSpc>
                <a:spcPct val="115000"/>
              </a:lnSpc>
              <a:spcAft>
                <a:spcPts val="600"/>
              </a:spcAft>
              <a:buBlip>
                <a:blip r:embed="rId4"/>
              </a:buBlip>
            </a:pPr>
            <a:r>
              <a:rPr lang="en-GB" sz="1600" dirty="0">
                <a:effectLst/>
                <a:latin typeface="Nunito" panose="00000500000000000000" pitchFamily="2" charset="0"/>
                <a:ea typeface="Arial" panose="020B0604020202020204" pitchFamily="34" charset="0"/>
                <a:cs typeface="Calibri" panose="020F0502020204030204" pitchFamily="34" charset="0"/>
              </a:rPr>
              <a:t> </a:t>
            </a:r>
            <a:r>
              <a:rPr lang="en-GB" sz="1600" b="1" dirty="0">
                <a:effectLst/>
                <a:latin typeface="Nunito" panose="00000500000000000000" pitchFamily="2" charset="0"/>
                <a:ea typeface="Arial" panose="020B0604020202020204" pitchFamily="34" charset="0"/>
                <a:cs typeface="Calibri" panose="020F0502020204030204" pitchFamily="34" charset="0"/>
              </a:rPr>
              <a:t>When researching online, it’s important to:</a:t>
            </a:r>
          </a:p>
          <a:p>
            <a:pPr lvl="1">
              <a:lnSpc>
                <a:spcPct val="115000"/>
              </a:lnSpc>
              <a:spcAft>
                <a:spcPts val="600"/>
              </a:spcAft>
              <a:buBlip>
                <a:blip r:embed="rId4"/>
              </a:buBlip>
            </a:pPr>
            <a:r>
              <a:rPr lang="en-GB" sz="1600" b="1" dirty="0">
                <a:latin typeface="Nunito" panose="00000500000000000000" pitchFamily="2" charset="0"/>
                <a:ea typeface="Arial" panose="020B0604020202020204" pitchFamily="34" charset="0"/>
                <a:cs typeface="Calibri" panose="020F0502020204030204" pitchFamily="34" charset="0"/>
              </a:rPr>
              <a:t> Find more than one reference for the information.</a:t>
            </a:r>
          </a:p>
          <a:p>
            <a:pPr lvl="1">
              <a:lnSpc>
                <a:spcPct val="115000"/>
              </a:lnSpc>
              <a:spcAft>
                <a:spcPts val="600"/>
              </a:spcAft>
              <a:buBlip>
                <a:blip r:embed="rId4"/>
              </a:buBlip>
            </a:pPr>
            <a:r>
              <a:rPr lang="en-GB" sz="1600" b="1" dirty="0">
                <a:effectLst/>
                <a:latin typeface="Nunito" panose="00000500000000000000" pitchFamily="2" charset="0"/>
                <a:ea typeface="Arial" panose="020B0604020202020204" pitchFamily="34" charset="0"/>
                <a:cs typeface="Calibri" panose="020F0502020204030204" pitchFamily="34" charset="0"/>
              </a:rPr>
              <a:t>Look at the reference, does the site look genuine and reliable? Is it an organisation that you have heard of?</a:t>
            </a:r>
          </a:p>
        </p:txBody>
      </p:sp>
    </p:spTree>
    <p:extLst>
      <p:ext uri="{BB962C8B-B14F-4D97-AF65-F5344CB8AC3E}">
        <p14:creationId xmlns:p14="http://schemas.microsoft.com/office/powerpoint/2010/main" val="248636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a:xfrm>
            <a:off x="798326" y="126187"/>
            <a:ext cx="10186076" cy="1325563"/>
          </a:xfrm>
        </p:spPr>
        <p:txBody>
          <a:bodyPr>
            <a:normAutofit/>
          </a:bodyPr>
          <a:lstStyle/>
          <a:p>
            <a:r>
              <a:rPr lang="en-GB" b="1" dirty="0">
                <a:solidFill>
                  <a:srgbClr val="000000"/>
                </a:solidFill>
                <a:latin typeface="Palanquin Dark SemiBold" panose="020B0704020203020204" pitchFamily="34" charset="0"/>
                <a:ea typeface="Times New Roman" panose="02020603050405020304" pitchFamily="18" charset="0"/>
                <a:cs typeface="Times New Roman" panose="02020603050405020304" pitchFamily="18" charset="0"/>
              </a:rPr>
              <a:t>Activity 2: Writing a bibliography</a:t>
            </a:r>
            <a:endParaRPr lang="en-GB" dirty="0">
              <a:latin typeface="Palanquin Dark SemiBold" panose="020B0704020203020204" pitchFamily="34" charset="0"/>
              <a:cs typeface="Palanquin Dark SemiBold" panose="020B0704020203020204" pitchFamily="34" charset="0"/>
            </a:endParaRPr>
          </a:p>
        </p:txBody>
      </p:sp>
      <p:sp>
        <p:nvSpPr>
          <p:cNvPr id="16" name="Content Placeholder 2">
            <a:extLst>
              <a:ext uri="{FF2B5EF4-FFF2-40B4-BE49-F238E27FC236}">
                <a16:creationId xmlns:a16="http://schemas.microsoft.com/office/drawing/2014/main" id="{E3880687-1452-48E9-81C0-3638F5DD3768}"/>
              </a:ext>
            </a:extLst>
          </p:cNvPr>
          <p:cNvSpPr txBox="1">
            <a:spLocks/>
          </p:cNvSpPr>
          <p:nvPr/>
        </p:nvSpPr>
        <p:spPr>
          <a:xfrm>
            <a:off x="892871" y="1566575"/>
            <a:ext cx="10091531" cy="51652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Blip>
                <a:blip r:embed="rId3"/>
              </a:buBlip>
            </a:pPr>
            <a:r>
              <a:rPr lang="en-GB" sz="1800" dirty="0">
                <a:latin typeface="Nunito" panose="00000500000000000000" pitchFamily="2" charset="0"/>
              </a:rPr>
              <a:t>Image you have written a report titled ‘My favourite things’. Things that you would include will be a mention of your favourite things and what about them are your favourite. Imagine you made reference to 3 books and 2 websites.</a:t>
            </a:r>
          </a:p>
          <a:p>
            <a:pPr lvl="0">
              <a:lnSpc>
                <a:spcPct val="100000"/>
              </a:lnSpc>
              <a:buBlip>
                <a:blip r:embed="rId3"/>
              </a:buBlip>
            </a:pPr>
            <a:r>
              <a:rPr lang="en-GB" sz="1800" dirty="0">
                <a:latin typeface="Nunito" panose="00000500000000000000" pitchFamily="2" charset="0"/>
              </a:rPr>
              <a:t>You are going to choose 3 of your favourite books and 2 of your favourite websites and write a bibliography for them.</a:t>
            </a:r>
          </a:p>
          <a:p>
            <a:pPr lvl="0">
              <a:lnSpc>
                <a:spcPct val="100000"/>
              </a:lnSpc>
              <a:buBlip>
                <a:blip r:embed="rId3"/>
              </a:buBlip>
            </a:pPr>
            <a:r>
              <a:rPr lang="en-GB" sz="1800" dirty="0">
                <a:latin typeface="Nunito" panose="00000500000000000000" pitchFamily="2" charset="0"/>
              </a:rPr>
              <a:t>Remember to put them in alphabetical order (by surname).</a:t>
            </a:r>
          </a:p>
          <a:p>
            <a:pPr marL="0" lvl="0" indent="0">
              <a:lnSpc>
                <a:spcPct val="100000"/>
              </a:lnSpc>
              <a:buNone/>
            </a:pPr>
            <a:r>
              <a:rPr lang="en-GB" sz="1800" dirty="0">
                <a:latin typeface="Nunito" panose="00000500000000000000" pitchFamily="2" charset="0"/>
              </a:rPr>
              <a:t>e.g. </a:t>
            </a:r>
            <a:r>
              <a:rPr lang="en-US" sz="1800" dirty="0">
                <a:latin typeface="Nunito" panose="00000500000000000000" pitchFamily="2" charset="0"/>
              </a:rPr>
              <a:t>Rowling, </a:t>
            </a:r>
            <a:r>
              <a:rPr lang="en-US" sz="1800" dirty="0" err="1">
                <a:latin typeface="Nunito" panose="00000500000000000000" pitchFamily="2" charset="0"/>
              </a:rPr>
              <a:t>J.K</a:t>
            </a:r>
            <a:r>
              <a:rPr lang="en-US" sz="1800" dirty="0">
                <a:latin typeface="Nunito" panose="00000500000000000000" pitchFamily="2" charset="0"/>
              </a:rPr>
              <a:t>., Harry Potter and the Philosopher’s Stone,  Bloomsbury Children’s Books, 2014 .</a:t>
            </a:r>
          </a:p>
          <a:p>
            <a:pPr marL="0" lvl="0" indent="0">
              <a:lnSpc>
                <a:spcPct val="100000"/>
              </a:lnSpc>
              <a:buNone/>
            </a:pPr>
            <a:endParaRPr lang="en-GB" sz="1800" dirty="0">
              <a:latin typeface="Nunito" panose="00000500000000000000" pitchFamily="2" charset="0"/>
            </a:endParaRPr>
          </a:p>
          <a:p>
            <a:pPr lvl="0">
              <a:lnSpc>
                <a:spcPct val="100000"/>
              </a:lnSpc>
              <a:buBlip>
                <a:blip r:embed="rId3"/>
              </a:buBlip>
            </a:pPr>
            <a:endParaRPr lang="en-GB" sz="1800" dirty="0">
              <a:latin typeface="Nunito" panose="00000500000000000000" pitchFamily="2" charset="0"/>
            </a:endParaRPr>
          </a:p>
          <a:p>
            <a:pPr lvl="0">
              <a:lnSpc>
                <a:spcPct val="100000"/>
              </a:lnSpc>
              <a:buBlip>
                <a:blip r:embed="rId3"/>
              </a:buBlip>
            </a:pPr>
            <a:endParaRPr lang="en-GB" sz="1800" dirty="0">
              <a:latin typeface="Nunito" panose="00000500000000000000" pitchFamily="2" charset="0"/>
            </a:endParaRPr>
          </a:p>
          <a:p>
            <a:pPr marL="0" lvl="0" indent="0">
              <a:lnSpc>
                <a:spcPct val="100000"/>
              </a:lnSpc>
              <a:buNone/>
            </a:pPr>
            <a:r>
              <a:rPr lang="en-GB" sz="1800" dirty="0">
                <a:latin typeface="Nunito" panose="00000500000000000000" pitchFamily="2" charset="0"/>
              </a:rPr>
              <a:t>EXT: write a bibliography for your English where you took notes from different places.. Most of the sources will be websites. </a:t>
            </a:r>
          </a:p>
          <a:p>
            <a:pPr marL="0" lvl="0" indent="0">
              <a:lnSpc>
                <a:spcPct val="100000"/>
              </a:lnSpc>
              <a:buNone/>
            </a:pPr>
            <a:r>
              <a:rPr lang="en-GB" sz="1800" dirty="0">
                <a:latin typeface="Nunito" panose="00000500000000000000" pitchFamily="2" charset="0"/>
              </a:rPr>
              <a:t>e.g. </a:t>
            </a:r>
            <a:r>
              <a:rPr lang="en-GB" sz="1800" dirty="0">
                <a:latin typeface="Nunito" panose="00000500000000000000" pitchFamily="2" charset="0"/>
                <a:ea typeface="Arial" panose="020B0604020202020204" pitchFamily="34" charset="0"/>
                <a:cs typeface="Calibri" panose="020F0502020204030204" pitchFamily="34" charset="0"/>
              </a:rPr>
              <a:t>Four ways to help you say no to certain games, Sept 14, 2018, </a:t>
            </a:r>
            <a:r>
              <a:rPr lang="en-GB" sz="1800" dirty="0">
                <a:latin typeface="Nunito" panose="00000500000000000000" pitchFamily="2" charset="0"/>
                <a:ea typeface="Arial" panose="020B0604020202020204" pitchFamily="34" charset="0"/>
                <a:cs typeface="Calibri" panose="020F0502020204030204" pitchFamily="34" charset="0"/>
                <a:hlinkClick r:id="rId4"/>
              </a:rPr>
              <a:t>https://2simple.com/blog/4-ways-help-you-say-no-certain-games/</a:t>
            </a:r>
            <a:r>
              <a:rPr lang="en-GB" sz="1800" dirty="0">
                <a:latin typeface="Nunito" panose="00000500000000000000" pitchFamily="2" charset="0"/>
                <a:ea typeface="Arial" panose="020B0604020202020204" pitchFamily="34" charset="0"/>
                <a:cs typeface="Calibri" panose="020F0502020204030204" pitchFamily="34" charset="0"/>
              </a:rPr>
              <a:t>, Oct 2018.</a:t>
            </a:r>
            <a:endParaRPr lang="en-GB" sz="1800" dirty="0">
              <a:latin typeface="Nunito" panose="00000500000000000000" pitchFamily="2" charset="0"/>
            </a:endParaRPr>
          </a:p>
          <a:p>
            <a:pPr lvl="0">
              <a:lnSpc>
                <a:spcPct val="100000"/>
              </a:lnSpc>
              <a:buBlip>
                <a:blip r:embed="rId3"/>
              </a:buBlip>
            </a:pPr>
            <a:endParaRPr lang="en-GB" sz="1800" dirty="0">
              <a:latin typeface="Nunito" panose="00000500000000000000" pitchFamily="2" charset="0"/>
            </a:endParaRPr>
          </a:p>
        </p:txBody>
      </p:sp>
    </p:spTree>
    <p:extLst>
      <p:ext uri="{BB962C8B-B14F-4D97-AF65-F5344CB8AC3E}">
        <p14:creationId xmlns:p14="http://schemas.microsoft.com/office/powerpoint/2010/main" val="3989172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9A8F9B8A978A47A35AB74DB814E8C0" ma:contentTypeVersion="10" ma:contentTypeDescription="Create a new document." ma:contentTypeScope="" ma:versionID="461bfb3530fe8f84ab61e3c17125b04b">
  <xsd:schema xmlns:xsd="http://www.w3.org/2001/XMLSchema" xmlns:xs="http://www.w3.org/2001/XMLSchema" xmlns:p="http://schemas.microsoft.com/office/2006/metadata/properties" xmlns:ns2="13450042-f009-418d-a922-a3175eeea887" targetNamespace="http://schemas.microsoft.com/office/2006/metadata/properties" ma:root="true" ma:fieldsID="cbf52875e240fa3741557331bd4d6006" ns2:_="">
    <xsd:import namespace="13450042-f009-418d-a922-a3175eeea8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50042-f009-418d-a922-a3175eeea8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63F61E-650D-4EC9-9AA3-CD6C03C4BDE1}">
  <ds:schemaRefs>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13450042-f009-418d-a922-a3175eeea887"/>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843CE6C-B42E-4CC3-BB94-A888858570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450042-f009-418d-a922-a3175eeea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F2F33F-5076-4400-BB2A-AEDD9CA959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10850</TotalTime>
  <Words>1142</Words>
  <Application>Microsoft Office PowerPoint</Application>
  <PresentationFormat>Widescreen</PresentationFormat>
  <Paragraphs>63</Paragraphs>
  <Slides>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Calibri Light</vt:lpstr>
      <vt:lpstr>Palanquin Dark SemiBold</vt:lpstr>
      <vt:lpstr>Calibri</vt:lpstr>
      <vt:lpstr>Times New Roman</vt:lpstr>
      <vt:lpstr>Arial</vt:lpstr>
      <vt:lpstr>MS Mincho</vt:lpstr>
      <vt:lpstr>Nunito</vt:lpstr>
      <vt:lpstr>Symbol</vt:lpstr>
      <vt:lpstr>Palanquin</vt:lpstr>
      <vt:lpstr>Office Theme</vt:lpstr>
      <vt:lpstr>Lesson 3:</vt:lpstr>
      <vt:lpstr>LO: To understand how to write the source of their research.</vt:lpstr>
      <vt:lpstr>Activity 1: Plagiarism Quiz</vt:lpstr>
      <vt:lpstr>Vocabulary</vt:lpstr>
      <vt:lpstr>How to write References\Citations and Bibliographies – Book Sources</vt:lpstr>
      <vt:lpstr>How to write References\Citations and Bibliographies – Online Sources</vt:lpstr>
      <vt:lpstr>Activity 2: Writing a 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5.2 Online Safety - Lesson 3 -  Slideshow</dc:title>
  <dc:creator>©2021 2Simple Limited</dc:creator>
  <cp:lastModifiedBy>Chanice Hurley</cp:lastModifiedBy>
  <cp:revision>20</cp:revision>
  <cp:lastPrinted>2021-11-16T16:01:37Z</cp:lastPrinted>
  <dcterms:created xsi:type="dcterms:W3CDTF">2021-04-13T07:23:00Z</dcterms:created>
  <dcterms:modified xsi:type="dcterms:W3CDTF">2021-11-16T16:33:23Z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0x010100F29A8F9B8A978A47A35AB74DB814E8C0</vt:lpwstr>
  </property>
</Properties>
</file>