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20"/>
  </p:notesMasterIdLst>
  <p:handoutMasterIdLst>
    <p:handoutMasterId r:id="rId21"/>
  </p:handoutMasterIdLst>
  <p:sldIdLst>
    <p:sldId id="258" r:id="rId2"/>
    <p:sldId id="264" r:id="rId3"/>
    <p:sldId id="278" r:id="rId4"/>
    <p:sldId id="273" r:id="rId5"/>
    <p:sldId id="274" r:id="rId6"/>
    <p:sldId id="279" r:id="rId7"/>
    <p:sldId id="280" r:id="rId8"/>
    <p:sldId id="281" r:id="rId9"/>
    <p:sldId id="282" r:id="rId10"/>
    <p:sldId id="283" r:id="rId11"/>
    <p:sldId id="275" r:id="rId12"/>
    <p:sldId id="284" r:id="rId13"/>
    <p:sldId id="276" r:id="rId14"/>
    <p:sldId id="285" r:id="rId15"/>
    <p:sldId id="286" r:id="rId16"/>
    <p:sldId id="277" r:id="rId17"/>
    <p:sldId id="287" r:id="rId18"/>
    <p:sldId id="267" r:id="rId19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Twinkl" panose="020B0604020202020204" charset="0"/>
      <p:regular r:id="rId26"/>
      <p:bold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4F13"/>
    <a:srgbClr val="D44A9A"/>
    <a:srgbClr val="F9B000"/>
    <a:srgbClr val="009386"/>
    <a:srgbClr val="00649C"/>
    <a:srgbClr val="E8C500"/>
    <a:srgbClr val="11743A"/>
    <a:srgbClr val="FBE5DD"/>
    <a:srgbClr val="6C9E72"/>
    <a:srgbClr val="85BD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86" d="100"/>
          <a:sy n="86" d="100"/>
        </p:scale>
        <p:origin x="1339" y="72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16/11/2021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16/11/2021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2" name="Rectangle 1">
            <a:hlinkClick r:id="rId4"/>
          </p:cNvPr>
          <p:cNvSpPr/>
          <p:nvPr userDrawn="1"/>
        </p:nvSpPr>
        <p:spPr>
          <a:xfrm>
            <a:off x="4137660" y="5561814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4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val 18">
            <a:extLst>
              <a:ext uri="{FF2B5EF4-FFF2-40B4-BE49-F238E27FC236}">
                <a16:creationId xmlns:a16="http://schemas.microsoft.com/office/drawing/2014/main" id="{AA2A3079-4766-4D55-9593-810650A21CB1}"/>
              </a:ext>
            </a:extLst>
          </p:cNvPr>
          <p:cNvSpPr/>
          <p:nvPr/>
        </p:nvSpPr>
        <p:spPr>
          <a:xfrm>
            <a:off x="3711318" y="5855516"/>
            <a:ext cx="4904176" cy="218316"/>
          </a:xfrm>
          <a:prstGeom prst="ellipse">
            <a:avLst/>
          </a:prstGeom>
          <a:solidFill>
            <a:srgbClr val="0093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6896B2B-19CB-4839-8A52-82DC1922DD69}"/>
              </a:ext>
            </a:extLst>
          </p:cNvPr>
          <p:cNvSpPr/>
          <p:nvPr/>
        </p:nvSpPr>
        <p:spPr>
          <a:xfrm>
            <a:off x="3833769" y="1448034"/>
            <a:ext cx="738231" cy="738231"/>
          </a:xfrm>
          <a:prstGeom prst="ellipse">
            <a:avLst/>
          </a:prstGeom>
          <a:solidFill>
            <a:srgbClr val="0093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392754" y="453728"/>
            <a:ext cx="8358491" cy="994306"/>
          </a:xfrm>
        </p:spPr>
        <p:txBody>
          <a:bodyPr/>
          <a:lstStyle/>
          <a:p>
            <a:r>
              <a:rPr lang="en-GB" sz="3600" dirty="0">
                <a:latin typeface="+mn-lt"/>
              </a:rPr>
              <a:t>How Does Kindness Help Our School?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A7AEA62-FE95-453C-AE28-746B0B8B698B}"/>
              </a:ext>
            </a:extLst>
          </p:cNvPr>
          <p:cNvSpPr/>
          <p:nvPr/>
        </p:nvSpPr>
        <p:spPr>
          <a:xfrm>
            <a:off x="1328821" y="1935852"/>
            <a:ext cx="2908199" cy="2692919"/>
          </a:xfrm>
          <a:prstGeom prst="ellipse">
            <a:avLst/>
          </a:prstGeom>
          <a:solidFill>
            <a:srgbClr val="EE4F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>
              <a:spcBef>
                <a:spcPct val="0"/>
              </a:spcBef>
            </a:pPr>
            <a:endParaRPr lang="en-GB" altLang="en-US" sz="1800" dirty="0">
              <a:solidFill>
                <a:schemeClr val="tx1"/>
              </a:solidFill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800" dirty="0">
                <a:solidFill>
                  <a:schemeClr val="bg1"/>
                </a:solidFill>
              </a:rPr>
              <a:t>Kindness makes our world a better place for everyone!</a:t>
            </a:r>
          </a:p>
          <a:p>
            <a:pPr algn="ctr">
              <a:spcBef>
                <a:spcPct val="0"/>
              </a:spcBef>
            </a:pPr>
            <a:endParaRPr lang="en-GB" altLang="en-US" dirty="0">
              <a:solidFill>
                <a:schemeClr val="tx1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6F90EA0-28B1-4BDF-870E-799AD0B8CC64}"/>
              </a:ext>
            </a:extLst>
          </p:cNvPr>
          <p:cNvSpPr/>
          <p:nvPr/>
        </p:nvSpPr>
        <p:spPr>
          <a:xfrm>
            <a:off x="3580585" y="2199849"/>
            <a:ext cx="332165" cy="332165"/>
          </a:xfrm>
          <a:prstGeom prst="ellipse">
            <a:avLst/>
          </a:prstGeom>
          <a:solidFill>
            <a:srgbClr val="0093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55385AE-B63F-44DC-B320-EC6765F05DF1}"/>
              </a:ext>
            </a:extLst>
          </p:cNvPr>
          <p:cNvSpPr/>
          <p:nvPr/>
        </p:nvSpPr>
        <p:spPr>
          <a:xfrm rot="13499682">
            <a:off x="1255791" y="3838315"/>
            <a:ext cx="738231" cy="738231"/>
          </a:xfrm>
          <a:prstGeom prst="ellipse">
            <a:avLst/>
          </a:prstGeom>
          <a:solidFill>
            <a:srgbClr val="0093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0E588A7-CF51-4235-8CCC-A1664593D481}"/>
              </a:ext>
            </a:extLst>
          </p:cNvPr>
          <p:cNvSpPr/>
          <p:nvPr/>
        </p:nvSpPr>
        <p:spPr>
          <a:xfrm rot="13499682">
            <a:off x="927862" y="4513022"/>
            <a:ext cx="332165" cy="332165"/>
          </a:xfrm>
          <a:prstGeom prst="ellipse">
            <a:avLst/>
          </a:prstGeom>
          <a:solidFill>
            <a:srgbClr val="0093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984A42-8E6E-4BB6-8493-92DC8361A9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3303" y="2365931"/>
            <a:ext cx="4731835" cy="3659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469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 animBg="1"/>
      <p:bldP spid="9" grpId="0" animBg="1"/>
      <p:bldP spid="15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Oval 29">
            <a:extLst>
              <a:ext uri="{FF2B5EF4-FFF2-40B4-BE49-F238E27FC236}">
                <a16:creationId xmlns:a16="http://schemas.microsoft.com/office/drawing/2014/main" id="{E6F07FF6-1617-4614-BE31-6794420D94AF}"/>
              </a:ext>
            </a:extLst>
          </p:cNvPr>
          <p:cNvSpPr/>
          <p:nvPr/>
        </p:nvSpPr>
        <p:spPr>
          <a:xfrm>
            <a:off x="7387057" y="5202723"/>
            <a:ext cx="1241570" cy="159391"/>
          </a:xfrm>
          <a:prstGeom prst="ellipse">
            <a:avLst/>
          </a:prstGeom>
          <a:solidFill>
            <a:srgbClr val="F9B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1F4F0412-9564-461E-A7B1-F9E96CE485E1}"/>
              </a:ext>
            </a:extLst>
          </p:cNvPr>
          <p:cNvSpPr/>
          <p:nvPr/>
        </p:nvSpPr>
        <p:spPr>
          <a:xfrm>
            <a:off x="5704514" y="5276675"/>
            <a:ext cx="1241570" cy="159391"/>
          </a:xfrm>
          <a:prstGeom prst="ellipse">
            <a:avLst/>
          </a:prstGeom>
          <a:solidFill>
            <a:srgbClr val="F9B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C119FFB6-AB75-41DF-8B87-7FB9AE4F74D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042" y="1913787"/>
            <a:ext cx="2793084" cy="3500209"/>
          </a:xfrm>
          <a:prstGeom prst="rect">
            <a:avLst/>
          </a:prstGeom>
        </p:spPr>
      </p:pic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Make the Choice</a:t>
            </a:r>
          </a:p>
        </p:txBody>
      </p:sp>
      <p:sp>
        <p:nvSpPr>
          <p:cNvPr id="2" name="Hexagon 1">
            <a:extLst>
              <a:ext uri="{FF2B5EF4-FFF2-40B4-BE49-F238E27FC236}">
                <a16:creationId xmlns:a16="http://schemas.microsoft.com/office/drawing/2014/main" id="{BA770E18-A91E-4442-AAA9-D0F0CF4623C0}"/>
              </a:ext>
            </a:extLst>
          </p:cNvPr>
          <p:cNvSpPr/>
          <p:nvPr/>
        </p:nvSpPr>
        <p:spPr>
          <a:xfrm>
            <a:off x="539720" y="1235685"/>
            <a:ext cx="2905307" cy="2504575"/>
          </a:xfrm>
          <a:prstGeom prst="hexagon">
            <a:avLst/>
          </a:prstGeom>
          <a:solidFill>
            <a:srgbClr val="009386"/>
          </a:solidFill>
          <a:ln>
            <a:solidFill>
              <a:srgbClr val="0093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dirty="0"/>
              <a:t>When you are kind, you make the world a happier, safer place.</a:t>
            </a:r>
          </a:p>
        </p:txBody>
      </p:sp>
      <p:sp>
        <p:nvSpPr>
          <p:cNvPr id="17" name="Hexagon 16">
            <a:extLst>
              <a:ext uri="{FF2B5EF4-FFF2-40B4-BE49-F238E27FC236}">
                <a16:creationId xmlns:a16="http://schemas.microsoft.com/office/drawing/2014/main" id="{0EDF3732-D8CA-4F20-8694-FB8EFD4D3454}"/>
              </a:ext>
            </a:extLst>
          </p:cNvPr>
          <p:cNvSpPr/>
          <p:nvPr/>
        </p:nvSpPr>
        <p:spPr>
          <a:xfrm>
            <a:off x="539719" y="3799029"/>
            <a:ext cx="2905307" cy="2504575"/>
          </a:xfrm>
          <a:prstGeom prst="hexagon">
            <a:avLst/>
          </a:prstGeom>
          <a:solidFill>
            <a:srgbClr val="0064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dirty="0">
                <a:solidFill>
                  <a:schemeClr val="bg1"/>
                </a:solidFill>
              </a:rPr>
              <a:t>You have infinite kindness in you - share it with everyone, every day. </a:t>
            </a:r>
          </a:p>
        </p:txBody>
      </p:sp>
      <p:sp>
        <p:nvSpPr>
          <p:cNvPr id="19" name="Hexagon 18">
            <a:extLst>
              <a:ext uri="{FF2B5EF4-FFF2-40B4-BE49-F238E27FC236}">
                <a16:creationId xmlns:a16="http://schemas.microsoft.com/office/drawing/2014/main" id="{A7576237-400A-4CEB-9C71-616ADF56F2D7}"/>
              </a:ext>
            </a:extLst>
          </p:cNvPr>
          <p:cNvSpPr/>
          <p:nvPr/>
        </p:nvSpPr>
        <p:spPr>
          <a:xfrm>
            <a:off x="2879689" y="2487972"/>
            <a:ext cx="2905307" cy="2504575"/>
          </a:xfrm>
          <a:prstGeom prst="hexagon">
            <a:avLst/>
          </a:prstGeom>
          <a:solidFill>
            <a:srgbClr val="D44A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dirty="0">
                <a:solidFill>
                  <a:schemeClr val="bg1"/>
                </a:solidFill>
              </a:rPr>
              <a:t>You can be kind to everyone - to people who are just like you and to people who are different to you. 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FC75D85B-45A7-45D7-AAF7-A6B2ABEDAC93}"/>
              </a:ext>
            </a:extLst>
          </p:cNvPr>
          <p:cNvSpPr/>
          <p:nvPr/>
        </p:nvSpPr>
        <p:spPr>
          <a:xfrm>
            <a:off x="6104314" y="2731513"/>
            <a:ext cx="1936761" cy="1864755"/>
          </a:xfrm>
          <a:prstGeom prst="ellipse">
            <a:avLst/>
          </a:prstGeom>
          <a:solidFill>
            <a:srgbClr val="F9B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1800" dirty="0">
              <a:solidFill>
                <a:schemeClr val="bg1"/>
              </a:solidFill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800" dirty="0">
                <a:solidFill>
                  <a:schemeClr val="tx1"/>
                </a:solidFill>
              </a:rPr>
              <a:t>Choose kindness!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328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7" grpId="0" animBg="1"/>
      <p:bldP spid="19" grpId="0" animBg="1"/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val 27">
            <a:extLst>
              <a:ext uri="{FF2B5EF4-FFF2-40B4-BE49-F238E27FC236}">
                <a16:creationId xmlns:a16="http://schemas.microsoft.com/office/drawing/2014/main" id="{1F4F0412-9564-461E-A7B1-F9E96CE485E1}"/>
              </a:ext>
            </a:extLst>
          </p:cNvPr>
          <p:cNvSpPr/>
          <p:nvPr/>
        </p:nvSpPr>
        <p:spPr>
          <a:xfrm>
            <a:off x="5125514" y="5393403"/>
            <a:ext cx="1241570" cy="159391"/>
          </a:xfrm>
          <a:prstGeom prst="ellipse">
            <a:avLst/>
          </a:prstGeom>
          <a:solidFill>
            <a:srgbClr val="D44A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E6F07FF6-1617-4614-BE31-6794420D94AF}"/>
              </a:ext>
            </a:extLst>
          </p:cNvPr>
          <p:cNvSpPr/>
          <p:nvPr/>
        </p:nvSpPr>
        <p:spPr>
          <a:xfrm>
            <a:off x="7298538" y="5465763"/>
            <a:ext cx="1077000" cy="159391"/>
          </a:xfrm>
          <a:prstGeom prst="ellipse">
            <a:avLst/>
          </a:prstGeom>
          <a:solidFill>
            <a:srgbClr val="D44A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7CD676-48E4-4BB2-8E69-791A7B737D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0347" y="1461792"/>
            <a:ext cx="3275191" cy="4146584"/>
          </a:xfrm>
          <a:prstGeom prst="rect">
            <a:avLst/>
          </a:prstGeom>
        </p:spPr>
      </p:pic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61962" y="474728"/>
            <a:ext cx="8220075" cy="994306"/>
          </a:xfrm>
        </p:spPr>
        <p:txBody>
          <a:bodyPr/>
          <a:lstStyle/>
          <a:p>
            <a:r>
              <a:rPr lang="en-GB" sz="3600" dirty="0">
                <a:latin typeface="+mn-lt"/>
              </a:rPr>
              <a:t>Make the Choice</a:t>
            </a:r>
          </a:p>
        </p:txBody>
      </p:sp>
      <p:sp>
        <p:nvSpPr>
          <p:cNvPr id="2" name="Hexagon 1">
            <a:extLst>
              <a:ext uri="{FF2B5EF4-FFF2-40B4-BE49-F238E27FC236}">
                <a16:creationId xmlns:a16="http://schemas.microsoft.com/office/drawing/2014/main" id="{BA770E18-A91E-4442-AAA9-D0F0CF4623C0}"/>
              </a:ext>
            </a:extLst>
          </p:cNvPr>
          <p:cNvSpPr/>
          <p:nvPr/>
        </p:nvSpPr>
        <p:spPr>
          <a:xfrm>
            <a:off x="1249267" y="1921881"/>
            <a:ext cx="3805777" cy="3280842"/>
          </a:xfrm>
          <a:prstGeom prst="hexagon">
            <a:avLst/>
          </a:prstGeom>
          <a:solidFill>
            <a:srgbClr val="009386"/>
          </a:solidFill>
          <a:ln>
            <a:solidFill>
              <a:srgbClr val="0093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is-IS" altLang="en-US" dirty="0"/>
              <a:t>Your smile might be the brightest light in someone’s day, so let your kindness shine - smile at whoever you can, whenever you can.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FC75D85B-45A7-45D7-AAF7-A6B2ABEDAC93}"/>
              </a:ext>
            </a:extLst>
          </p:cNvPr>
          <p:cNvSpPr/>
          <p:nvPr/>
        </p:nvSpPr>
        <p:spPr>
          <a:xfrm>
            <a:off x="5780952" y="2819633"/>
            <a:ext cx="1936761" cy="1864755"/>
          </a:xfrm>
          <a:prstGeom prst="ellipse">
            <a:avLst/>
          </a:prstGeom>
          <a:solidFill>
            <a:srgbClr val="D44A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1800" dirty="0">
              <a:solidFill>
                <a:schemeClr val="bg1"/>
              </a:solidFill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800" dirty="0">
                <a:solidFill>
                  <a:schemeClr val="bg1"/>
                </a:solidFill>
              </a:rPr>
              <a:t>Choose kindness!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642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Talk About it…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C2F05EF-292D-4BD9-B4BF-1C23E90063FF}"/>
              </a:ext>
            </a:extLst>
          </p:cNvPr>
          <p:cNvSpPr/>
          <p:nvPr/>
        </p:nvSpPr>
        <p:spPr>
          <a:xfrm>
            <a:off x="823374" y="5288820"/>
            <a:ext cx="7487722" cy="696216"/>
          </a:xfrm>
          <a:prstGeom prst="roundRect">
            <a:avLst/>
          </a:prstGeom>
          <a:solidFill>
            <a:srgbClr val="0093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800" dirty="0">
                <a:solidFill>
                  <a:schemeClr val="bg1"/>
                </a:solidFill>
              </a:rPr>
              <a:t>Have you talked with thoughtful, caring words today?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6F9053-F499-4CF5-97A0-9AEF8441E32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640" y="1448627"/>
            <a:ext cx="2874364" cy="396074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CF4999D-F65B-4128-8EA5-D3B0DB8139E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85451" y="1669409"/>
            <a:ext cx="1917990" cy="3816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333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A17C1479-D6AE-4558-A08A-316CC5533A19}"/>
              </a:ext>
            </a:extLst>
          </p:cNvPr>
          <p:cNvSpPr/>
          <p:nvPr/>
        </p:nvSpPr>
        <p:spPr>
          <a:xfrm>
            <a:off x="4655934" y="4790113"/>
            <a:ext cx="1887523" cy="293615"/>
          </a:xfrm>
          <a:prstGeom prst="ellipse">
            <a:avLst/>
          </a:prstGeom>
          <a:solidFill>
            <a:srgbClr val="D44A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58F12B2-8FBA-4960-9439-17A498FF3B90}"/>
              </a:ext>
            </a:extLst>
          </p:cNvPr>
          <p:cNvSpPr/>
          <p:nvPr/>
        </p:nvSpPr>
        <p:spPr>
          <a:xfrm>
            <a:off x="2382473" y="4706224"/>
            <a:ext cx="1887523" cy="293615"/>
          </a:xfrm>
          <a:prstGeom prst="ellipse">
            <a:avLst/>
          </a:prstGeom>
          <a:solidFill>
            <a:srgbClr val="D44A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Talk About it…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E04CFA3-EAE5-4475-9D9D-4FEA3A5657CC}"/>
              </a:ext>
            </a:extLst>
          </p:cNvPr>
          <p:cNvSpPr/>
          <p:nvPr/>
        </p:nvSpPr>
        <p:spPr>
          <a:xfrm>
            <a:off x="781739" y="5561901"/>
            <a:ext cx="7570991" cy="582596"/>
          </a:xfrm>
          <a:prstGeom prst="roundRect">
            <a:avLst/>
          </a:prstGeom>
          <a:solidFill>
            <a:srgbClr val="D44A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800" dirty="0">
                <a:solidFill>
                  <a:schemeClr val="bg1"/>
                </a:solidFill>
              </a:rPr>
              <a:t>Have you shown understanding of someone’s feelings today?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9BFDBE6-6242-4470-BA0F-D4C56A31581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5069" y="1875872"/>
            <a:ext cx="3990542" cy="3283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628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Talk About it…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3673186-3F31-42AF-945C-E6859D5FFAE5}"/>
              </a:ext>
            </a:extLst>
          </p:cNvPr>
          <p:cNvSpPr/>
          <p:nvPr/>
        </p:nvSpPr>
        <p:spPr>
          <a:xfrm>
            <a:off x="695977" y="5637403"/>
            <a:ext cx="7742515" cy="537454"/>
          </a:xfrm>
          <a:prstGeom prst="roundRect">
            <a:avLst/>
          </a:prstGeom>
          <a:solidFill>
            <a:srgbClr val="0064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800" dirty="0">
                <a:solidFill>
                  <a:schemeClr val="bg1"/>
                </a:solidFill>
              </a:rPr>
              <a:t>Have you helped someone today?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D0F5EB5-290C-449E-B6BD-5F67E6B796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948" y="1920978"/>
            <a:ext cx="3342571" cy="3794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727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3600" dirty="0"/>
              <a:t>Kindness Day</a:t>
            </a:r>
            <a:endParaRPr lang="en-GB" sz="3600" dirty="0">
              <a:latin typeface="+mn-lt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7D1212A2-F6F0-443C-B744-0B7A2EAC078B}"/>
              </a:ext>
            </a:extLst>
          </p:cNvPr>
          <p:cNvSpPr/>
          <p:nvPr/>
        </p:nvSpPr>
        <p:spPr>
          <a:xfrm>
            <a:off x="5916003" y="4019477"/>
            <a:ext cx="2375541" cy="2254268"/>
          </a:xfrm>
          <a:prstGeom prst="ellipse">
            <a:avLst/>
          </a:prstGeom>
          <a:solidFill>
            <a:srgbClr val="EE4F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800" dirty="0">
                <a:solidFill>
                  <a:schemeClr val="bg1"/>
                </a:solidFill>
              </a:rPr>
              <a:t>Let’s make our world a better place through kindness.</a:t>
            </a:r>
          </a:p>
        </p:txBody>
      </p:sp>
      <p:sp>
        <p:nvSpPr>
          <p:cNvPr id="4" name="Hexagon 3">
            <a:extLst>
              <a:ext uri="{FF2B5EF4-FFF2-40B4-BE49-F238E27FC236}">
                <a16:creationId xmlns:a16="http://schemas.microsoft.com/office/drawing/2014/main" id="{A9C71114-F9DF-44E5-B381-F07464C47266}"/>
              </a:ext>
            </a:extLst>
          </p:cNvPr>
          <p:cNvSpPr/>
          <p:nvPr/>
        </p:nvSpPr>
        <p:spPr>
          <a:xfrm>
            <a:off x="539721" y="1312745"/>
            <a:ext cx="3066786" cy="2643781"/>
          </a:xfrm>
          <a:prstGeom prst="hexagon">
            <a:avLst/>
          </a:prstGeom>
          <a:solidFill>
            <a:srgbClr val="009386"/>
          </a:solidFill>
          <a:ln>
            <a:solidFill>
              <a:srgbClr val="0093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bg1"/>
                </a:solidFill>
              </a:rPr>
              <a:t>Today, our school will be taking part in Kindness Day. </a:t>
            </a:r>
          </a:p>
        </p:txBody>
      </p:sp>
      <p:sp>
        <p:nvSpPr>
          <p:cNvPr id="11" name="Hexagon 10">
            <a:extLst>
              <a:ext uri="{FF2B5EF4-FFF2-40B4-BE49-F238E27FC236}">
                <a16:creationId xmlns:a16="http://schemas.microsoft.com/office/drawing/2014/main" id="{378A1744-BAAC-4FB0-81DC-41219411BC96}"/>
              </a:ext>
            </a:extLst>
          </p:cNvPr>
          <p:cNvSpPr/>
          <p:nvPr/>
        </p:nvSpPr>
        <p:spPr>
          <a:xfrm>
            <a:off x="3055051" y="2643781"/>
            <a:ext cx="3066786" cy="2643781"/>
          </a:xfrm>
          <a:prstGeom prst="hexagon">
            <a:avLst/>
          </a:prstGeom>
          <a:solidFill>
            <a:srgbClr val="0064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 dirty="0">
                <a:solidFill>
                  <a:schemeClr val="bg1"/>
                </a:solidFill>
              </a:rPr>
              <a:t>We will be doing activities to encourage people to be kind to each other and sharing what we’ve done at the end of the day.</a:t>
            </a:r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13" name="Hexagon 12">
            <a:extLst>
              <a:ext uri="{FF2B5EF4-FFF2-40B4-BE49-F238E27FC236}">
                <a16:creationId xmlns:a16="http://schemas.microsoft.com/office/drawing/2014/main" id="{6CF50A49-7F41-4834-B8C3-A038033C8A26}"/>
              </a:ext>
            </a:extLst>
          </p:cNvPr>
          <p:cNvSpPr/>
          <p:nvPr/>
        </p:nvSpPr>
        <p:spPr>
          <a:xfrm>
            <a:off x="5570381" y="1312745"/>
            <a:ext cx="3066786" cy="2643781"/>
          </a:xfrm>
          <a:prstGeom prst="hexagon">
            <a:avLst/>
          </a:prstGeom>
          <a:solidFill>
            <a:srgbClr val="D44A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bg1"/>
                </a:solidFill>
              </a:rPr>
              <a:t>However, kindness doesn’t end there! Let’s be kind all year round, both within our school and at home.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FF7577F-A0BE-42A0-A64D-AEE81E5CCDC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823" y="4016480"/>
            <a:ext cx="2375540" cy="2396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084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11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5C9CA3-C9E8-4DA0-8D6F-2B69226D7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Activity</a:t>
            </a:r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4F34A48-4471-4BF3-91E7-0D7F1BDDD263}"/>
              </a:ext>
            </a:extLst>
          </p:cNvPr>
          <p:cNvSpPr txBox="1"/>
          <p:nvPr/>
        </p:nvSpPr>
        <p:spPr>
          <a:xfrm>
            <a:off x="1313895" y="2086252"/>
            <a:ext cx="673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US" dirty="0"/>
              <a:t>Complete the kindness wheel worksheet.</a:t>
            </a:r>
          </a:p>
          <a:p>
            <a:pPr marL="342900" indent="-342900">
              <a:buAutoNum type="arabicParenR"/>
            </a:pPr>
            <a:r>
              <a:rPr lang="en-US" dirty="0"/>
              <a:t>Create a word art poster full of different kind words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B31759-412D-43FD-9F11-D0DD7EC3D9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8721" y="2872851"/>
            <a:ext cx="3972012" cy="2515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1048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6505626" y="4448052"/>
            <a:ext cx="1999715" cy="1864755"/>
          </a:xfrm>
          <a:prstGeom prst="ellipse">
            <a:avLst/>
          </a:prstGeom>
          <a:solidFill>
            <a:srgbClr val="0093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800" dirty="0">
                <a:solidFill>
                  <a:schemeClr val="bg1"/>
                </a:solidFill>
              </a:rPr>
              <a:t>What does ‘kindness’ mean to you?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35836" y="462287"/>
            <a:ext cx="8263783" cy="994306"/>
          </a:xfrm>
        </p:spPr>
        <p:txBody>
          <a:bodyPr/>
          <a:lstStyle/>
          <a:p>
            <a:r>
              <a:rPr lang="en-GB" sz="3600" dirty="0">
                <a:latin typeface="+mn-lt"/>
              </a:rPr>
              <a:t>What Is ‘Kindness’?</a:t>
            </a:r>
          </a:p>
        </p:txBody>
      </p:sp>
      <p:sp>
        <p:nvSpPr>
          <p:cNvPr id="11" name="Hexagon 10">
            <a:extLst>
              <a:ext uri="{FF2B5EF4-FFF2-40B4-BE49-F238E27FC236}">
                <a16:creationId xmlns:a16="http://schemas.microsoft.com/office/drawing/2014/main" id="{71A01C50-E672-41EB-8295-C893457C8FF0}"/>
              </a:ext>
            </a:extLst>
          </p:cNvPr>
          <p:cNvSpPr/>
          <p:nvPr/>
        </p:nvSpPr>
        <p:spPr>
          <a:xfrm>
            <a:off x="774612" y="1311187"/>
            <a:ext cx="2240365" cy="1931349"/>
          </a:xfrm>
          <a:prstGeom prst="hexagon">
            <a:avLst/>
          </a:prstGeom>
          <a:solidFill>
            <a:srgbClr val="009386"/>
          </a:solidFill>
          <a:ln>
            <a:solidFill>
              <a:srgbClr val="0093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Kindness is:</a:t>
            </a:r>
          </a:p>
        </p:txBody>
      </p:sp>
      <p:sp>
        <p:nvSpPr>
          <p:cNvPr id="12" name="Hexagon 11">
            <a:extLst>
              <a:ext uri="{FF2B5EF4-FFF2-40B4-BE49-F238E27FC236}">
                <a16:creationId xmlns:a16="http://schemas.microsoft.com/office/drawing/2014/main" id="{4836ED93-98E2-4D61-A770-10A2DB495767}"/>
              </a:ext>
            </a:extLst>
          </p:cNvPr>
          <p:cNvSpPr/>
          <p:nvPr/>
        </p:nvSpPr>
        <p:spPr>
          <a:xfrm>
            <a:off x="4444574" y="3333271"/>
            <a:ext cx="2240365" cy="1931349"/>
          </a:xfrm>
          <a:prstGeom prst="hexagon">
            <a:avLst/>
          </a:prstGeom>
          <a:solidFill>
            <a:srgbClr val="1174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en-US" dirty="0">
                <a:latin typeface="+mn-lt"/>
              </a:rPr>
              <a:t>being friendly, generous and considerate of others</a:t>
            </a:r>
            <a:endParaRPr lang="en-GB" dirty="0"/>
          </a:p>
        </p:txBody>
      </p:sp>
      <p:sp>
        <p:nvSpPr>
          <p:cNvPr id="14" name="Hexagon 13">
            <a:extLst>
              <a:ext uri="{FF2B5EF4-FFF2-40B4-BE49-F238E27FC236}">
                <a16:creationId xmlns:a16="http://schemas.microsoft.com/office/drawing/2014/main" id="{594CF8F7-B484-49F3-A99B-7141C438DE4D}"/>
              </a:ext>
            </a:extLst>
          </p:cNvPr>
          <p:cNvSpPr/>
          <p:nvPr/>
        </p:nvSpPr>
        <p:spPr>
          <a:xfrm>
            <a:off x="2624172" y="4296606"/>
            <a:ext cx="2240365" cy="1931349"/>
          </a:xfrm>
          <a:prstGeom prst="hexagon">
            <a:avLst/>
          </a:prstGeom>
          <a:solidFill>
            <a:srgbClr val="EE4F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en-US" dirty="0">
                <a:latin typeface="+mn-lt"/>
              </a:rPr>
              <a:t>showing goodwill to others</a:t>
            </a:r>
            <a:endParaRPr lang="en-GB" dirty="0"/>
          </a:p>
        </p:txBody>
      </p:sp>
      <p:sp>
        <p:nvSpPr>
          <p:cNvPr id="16" name="Hexagon 15">
            <a:extLst>
              <a:ext uri="{FF2B5EF4-FFF2-40B4-BE49-F238E27FC236}">
                <a16:creationId xmlns:a16="http://schemas.microsoft.com/office/drawing/2014/main" id="{88CD0B75-0B4F-4DBB-8434-61B19516F6CD}"/>
              </a:ext>
            </a:extLst>
          </p:cNvPr>
          <p:cNvSpPr/>
          <p:nvPr/>
        </p:nvSpPr>
        <p:spPr>
          <a:xfrm>
            <a:off x="6264976" y="2367597"/>
            <a:ext cx="2240365" cy="1931349"/>
          </a:xfrm>
          <a:prstGeom prst="hexagon">
            <a:avLst/>
          </a:prstGeom>
          <a:solidFill>
            <a:srgbClr val="F9B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en-US" dirty="0">
                <a:solidFill>
                  <a:schemeClr val="tx1"/>
                </a:solidFill>
                <a:latin typeface="+mn-lt"/>
              </a:rPr>
              <a:t>being concerned when others are upset or worried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Hexagon 17">
            <a:extLst>
              <a:ext uri="{FF2B5EF4-FFF2-40B4-BE49-F238E27FC236}">
                <a16:creationId xmlns:a16="http://schemas.microsoft.com/office/drawing/2014/main" id="{E6DBD7DD-02A4-4FF7-AFBD-50ECE1C532EB}"/>
              </a:ext>
            </a:extLst>
          </p:cNvPr>
          <p:cNvSpPr/>
          <p:nvPr/>
        </p:nvSpPr>
        <p:spPr>
          <a:xfrm>
            <a:off x="774612" y="3326694"/>
            <a:ext cx="2240365" cy="1931349"/>
          </a:xfrm>
          <a:prstGeom prst="hexagon">
            <a:avLst/>
          </a:prstGeom>
          <a:solidFill>
            <a:srgbClr val="0064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en-US" dirty="0">
                <a:latin typeface="+mn-lt"/>
              </a:rPr>
              <a:t>helping people when they need you</a:t>
            </a:r>
            <a:endParaRPr lang="en-GB" dirty="0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6B219F05-52DF-438B-9457-59DEA7BB22C5}"/>
              </a:ext>
            </a:extLst>
          </p:cNvPr>
          <p:cNvGrpSpPr/>
          <p:nvPr/>
        </p:nvGrpSpPr>
        <p:grpSpPr>
          <a:xfrm>
            <a:off x="2649224" y="1348937"/>
            <a:ext cx="3981505" cy="2859274"/>
            <a:chOff x="2649224" y="1348937"/>
            <a:chExt cx="3981505" cy="2859274"/>
          </a:xfrm>
        </p:grpSpPr>
        <p:sp>
          <p:nvSpPr>
            <p:cNvPr id="26" name="Hexagon 25">
              <a:extLst>
                <a:ext uri="{FF2B5EF4-FFF2-40B4-BE49-F238E27FC236}">
                  <a16:creationId xmlns:a16="http://schemas.microsoft.com/office/drawing/2014/main" id="{2AF6012F-641A-4928-88CF-C8DCC27385CF}"/>
                </a:ext>
              </a:extLst>
            </p:cNvPr>
            <p:cNvSpPr/>
            <p:nvPr/>
          </p:nvSpPr>
          <p:spPr>
            <a:xfrm>
              <a:off x="2649224" y="2276862"/>
              <a:ext cx="2240365" cy="1931349"/>
            </a:xfrm>
            <a:prstGeom prst="hexagon">
              <a:avLst/>
            </a:prstGeom>
            <a:solidFill>
              <a:srgbClr val="D44A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altLang="en-US" dirty="0">
                  <a:latin typeface="+mn-lt"/>
                </a:rPr>
                <a:t>doing something nice for someone else</a:t>
              </a:r>
              <a:endParaRPr lang="en-GB" dirty="0"/>
            </a:p>
          </p:txBody>
        </p:sp>
        <p:sp>
          <p:nvSpPr>
            <p:cNvPr id="28" name="Hexagon 27">
              <a:extLst>
                <a:ext uri="{FF2B5EF4-FFF2-40B4-BE49-F238E27FC236}">
                  <a16:creationId xmlns:a16="http://schemas.microsoft.com/office/drawing/2014/main" id="{166D8146-9C57-4D05-AEC4-7B157882AEF8}"/>
                </a:ext>
              </a:extLst>
            </p:cNvPr>
            <p:cNvSpPr/>
            <p:nvPr/>
          </p:nvSpPr>
          <p:spPr>
            <a:xfrm>
              <a:off x="4390364" y="1348937"/>
              <a:ext cx="2240365" cy="1931349"/>
            </a:xfrm>
            <a:prstGeom prst="hexagon">
              <a:avLst/>
            </a:prstGeom>
            <a:solidFill>
              <a:srgbClr val="D44A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altLang="en-US" dirty="0">
                  <a:latin typeface="+mn-lt"/>
                </a:rPr>
                <a:t>without expecting anything</a:t>
              </a:r>
              <a:br>
                <a:rPr lang="en-GB" altLang="en-US" dirty="0">
                  <a:latin typeface="+mn-lt"/>
                </a:rPr>
              </a:br>
              <a:r>
                <a:rPr lang="en-GB" altLang="en-US" dirty="0">
                  <a:latin typeface="+mn-lt"/>
                </a:rPr>
                <a:t>in return.</a:t>
              </a:r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12" grpId="0" animBg="1"/>
      <p:bldP spid="14" grpId="0" animBg="1"/>
      <p:bldP spid="16" grpId="0" animBg="1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3600" dirty="0"/>
              <a:t>How Can You Show Kindness?</a:t>
            </a:r>
            <a:endParaRPr lang="en-GB" sz="3600" dirty="0">
              <a:latin typeface="+mn-lt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51CFE36-5495-4825-BF51-5EC343369191}"/>
              </a:ext>
            </a:extLst>
          </p:cNvPr>
          <p:cNvGrpSpPr/>
          <p:nvPr/>
        </p:nvGrpSpPr>
        <p:grpSpPr>
          <a:xfrm>
            <a:off x="1096682" y="1251195"/>
            <a:ext cx="1914258" cy="1299848"/>
            <a:chOff x="5109753" y="2973480"/>
            <a:chExt cx="1914258" cy="1299848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BF04C738-BDEE-420F-9346-25DC43F020A5}"/>
                </a:ext>
              </a:extLst>
            </p:cNvPr>
            <p:cNvSpPr/>
            <p:nvPr/>
          </p:nvSpPr>
          <p:spPr>
            <a:xfrm>
              <a:off x="5109753" y="3577112"/>
              <a:ext cx="1914258" cy="696216"/>
            </a:xfrm>
            <a:prstGeom prst="roundRect">
              <a:avLst/>
            </a:prstGeom>
            <a:solidFill>
              <a:srgbClr val="0093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altLang="en-US" dirty="0">
                  <a:solidFill>
                    <a:schemeClr val="bg1"/>
                  </a:solidFill>
                </a:rPr>
                <a:t>Smile</a:t>
              </a: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B144EA7-404A-49C8-9080-602AB4C691A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2956" y="2973480"/>
              <a:ext cx="1288651" cy="1299848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47F0160A-41A6-41DE-BC16-4F52D3F37815}"/>
              </a:ext>
            </a:extLst>
          </p:cNvPr>
          <p:cNvGrpSpPr/>
          <p:nvPr/>
        </p:nvGrpSpPr>
        <p:grpSpPr>
          <a:xfrm>
            <a:off x="1343423" y="2887194"/>
            <a:ext cx="5828061" cy="2126611"/>
            <a:chOff x="1343423" y="2887194"/>
            <a:chExt cx="5828061" cy="2126611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DBB57A80-0C5C-4CD7-A93D-CA92B6F8BA2F}"/>
                </a:ext>
              </a:extLst>
            </p:cNvPr>
            <p:cNvSpPr/>
            <p:nvPr/>
          </p:nvSpPr>
          <p:spPr>
            <a:xfrm>
              <a:off x="3189933" y="3187647"/>
              <a:ext cx="3981551" cy="845514"/>
            </a:xfrm>
            <a:prstGeom prst="roundRect">
              <a:avLst/>
            </a:prstGeom>
            <a:solidFill>
              <a:srgbClr val="F9B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eaLnBrk="1" hangingPunct="1">
                <a:lnSpc>
                  <a:spcPct val="100000"/>
                </a:lnSpc>
                <a:spcBef>
                  <a:spcPct val="0"/>
                </a:spcBef>
                <a:spcAft>
                  <a:spcPts val="1800"/>
                </a:spcAft>
              </a:pPr>
              <a:r>
                <a:rPr lang="en-GB" altLang="en-US" dirty="0">
                  <a:solidFill>
                    <a:schemeClr val="tx1"/>
                  </a:solidFill>
                </a:rPr>
                <a:t>  Go and sit with someone who is </a:t>
              </a:r>
              <a:br>
                <a:rPr lang="en-GB" altLang="en-US" dirty="0">
                  <a:solidFill>
                    <a:schemeClr val="tx1"/>
                  </a:solidFill>
                </a:rPr>
              </a:br>
              <a:r>
                <a:rPr lang="en-GB" altLang="en-US" dirty="0">
                  <a:solidFill>
                    <a:schemeClr val="tx1"/>
                  </a:solidFill>
                </a:rPr>
                <a:t>  sitting alone (if they want you to).</a:t>
              </a:r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6FE10D8E-0B2A-4816-A7BF-1FA5C9808668}"/>
                </a:ext>
              </a:extLst>
            </p:cNvPr>
            <p:cNvSpPr/>
            <p:nvPr/>
          </p:nvSpPr>
          <p:spPr>
            <a:xfrm>
              <a:off x="3189932" y="4112780"/>
              <a:ext cx="3981551" cy="845514"/>
            </a:xfrm>
            <a:prstGeom prst="roundRect">
              <a:avLst/>
            </a:prstGeom>
            <a:solidFill>
              <a:srgbClr val="0064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eaLnBrk="1" hangingPunct="1">
                <a:lnSpc>
                  <a:spcPct val="100000"/>
                </a:lnSpc>
                <a:spcBef>
                  <a:spcPct val="0"/>
                </a:spcBef>
                <a:spcAft>
                  <a:spcPts val="1800"/>
                </a:spcAft>
              </a:pPr>
              <a:r>
                <a:rPr lang="en-GB" altLang="en-US" dirty="0">
                  <a:solidFill>
                    <a:schemeClr val="bg1"/>
                  </a:solidFill>
                </a:rPr>
                <a:t>  Sit next to someone at lunchtime </a:t>
              </a:r>
              <a:br>
                <a:rPr lang="en-GB" altLang="en-US" dirty="0">
                  <a:solidFill>
                    <a:schemeClr val="bg1"/>
                  </a:solidFill>
                </a:rPr>
              </a:br>
              <a:r>
                <a:rPr lang="en-GB" altLang="en-US" dirty="0">
                  <a:solidFill>
                    <a:schemeClr val="bg1"/>
                  </a:solidFill>
                </a:rPr>
                <a:t>  you would not normally sit with.</a:t>
              </a:r>
            </a:p>
          </p:txBody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A72AAA30-716D-4975-9596-3C1A30D3112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3423" y="2887194"/>
              <a:ext cx="2118377" cy="2126611"/>
            </a:xfrm>
            <a:prstGeom prst="rect">
              <a:avLst/>
            </a:prstGeom>
          </p:spPr>
        </p:pic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EAB45A05-E631-4D9D-A58C-44558F0A5DAC}"/>
              </a:ext>
            </a:extLst>
          </p:cNvPr>
          <p:cNvGrpSpPr/>
          <p:nvPr/>
        </p:nvGrpSpPr>
        <p:grpSpPr>
          <a:xfrm>
            <a:off x="3358323" y="1391048"/>
            <a:ext cx="5019696" cy="1847350"/>
            <a:chOff x="3358323" y="1391048"/>
            <a:chExt cx="5019696" cy="1847350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11B15C4F-A1FA-4A7C-B0C5-6642117144EF}"/>
                </a:ext>
              </a:extLst>
            </p:cNvPr>
            <p:cNvSpPr/>
            <p:nvPr/>
          </p:nvSpPr>
          <p:spPr>
            <a:xfrm>
              <a:off x="3358323" y="1876427"/>
              <a:ext cx="3502989" cy="696216"/>
            </a:xfrm>
            <a:prstGeom prst="roundRect">
              <a:avLst/>
            </a:prstGeom>
            <a:solidFill>
              <a:srgbClr val="D44A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altLang="en-US" dirty="0">
                  <a:solidFill>
                    <a:schemeClr val="bg1"/>
                  </a:solidFill>
                </a:rPr>
                <a:t>Help someone if they fall over.</a:t>
              </a:r>
            </a:p>
          </p:txBody>
        </p: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C6DD3316-737D-4525-8700-B0EE3FF5017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69295" y="1391048"/>
              <a:ext cx="2108724" cy="1847350"/>
            </a:xfrm>
            <a:prstGeom prst="rect">
              <a:avLst/>
            </a:prstGeom>
          </p:spPr>
        </p:pic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CD5F9A6D-8A04-4F62-86C6-21117EB452B2}"/>
              </a:ext>
            </a:extLst>
          </p:cNvPr>
          <p:cNvGrpSpPr/>
          <p:nvPr/>
        </p:nvGrpSpPr>
        <p:grpSpPr>
          <a:xfrm>
            <a:off x="5870658" y="3810298"/>
            <a:ext cx="2806615" cy="2407015"/>
            <a:chOff x="5453008" y="3800994"/>
            <a:chExt cx="2806615" cy="2407015"/>
          </a:xfrm>
        </p:grpSpPr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C98575C1-99A3-4B97-A3BB-DEB4DB42C608}"/>
                </a:ext>
              </a:extLst>
            </p:cNvPr>
            <p:cNvSpPr/>
            <p:nvPr/>
          </p:nvSpPr>
          <p:spPr>
            <a:xfrm>
              <a:off x="5453008" y="5598351"/>
              <a:ext cx="1914257" cy="510515"/>
            </a:xfrm>
            <a:prstGeom prst="roundRect">
              <a:avLst/>
            </a:prstGeom>
            <a:solidFill>
              <a:srgbClr val="1174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spcBef>
                  <a:spcPct val="0"/>
                </a:spcBef>
                <a:spcAft>
                  <a:spcPts val="1800"/>
                </a:spcAft>
              </a:pPr>
              <a:r>
                <a:rPr lang="en-GB" altLang="en-US" dirty="0">
                  <a:solidFill>
                    <a:schemeClr val="bg1"/>
                  </a:solidFill>
                </a:rPr>
                <a:t>Pick up litter.</a:t>
              </a:r>
            </a:p>
          </p:txBody>
        </p:sp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D2B9F568-505E-4858-B485-402B73593EF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53088" y="3800994"/>
              <a:ext cx="1206535" cy="2407015"/>
            </a:xfrm>
            <a:prstGeom prst="rect">
              <a:avLst/>
            </a:prstGeom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B768F006-076A-486A-A225-EEB485E2C59E}"/>
              </a:ext>
            </a:extLst>
          </p:cNvPr>
          <p:cNvGrpSpPr/>
          <p:nvPr/>
        </p:nvGrpSpPr>
        <p:grpSpPr>
          <a:xfrm>
            <a:off x="572375" y="5067699"/>
            <a:ext cx="5203664" cy="1071307"/>
            <a:chOff x="572375" y="5067699"/>
            <a:chExt cx="5203664" cy="1071307"/>
          </a:xfrm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BA175FF3-2A19-4C40-8BC6-76D8067C7BE4}"/>
                </a:ext>
              </a:extLst>
            </p:cNvPr>
            <p:cNvSpPr/>
            <p:nvPr/>
          </p:nvSpPr>
          <p:spPr>
            <a:xfrm>
              <a:off x="572375" y="5538741"/>
              <a:ext cx="4740393" cy="600265"/>
            </a:xfrm>
            <a:prstGeom prst="roundRect">
              <a:avLst/>
            </a:prstGeom>
            <a:solidFill>
              <a:srgbClr val="EE4F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spcBef>
                  <a:spcPct val="0"/>
                </a:spcBef>
                <a:spcAft>
                  <a:spcPts val="1800"/>
                </a:spcAft>
              </a:pPr>
              <a:r>
                <a:rPr lang="en-GB" altLang="en-US" dirty="0">
                  <a:solidFill>
                    <a:schemeClr val="bg1"/>
                  </a:solidFill>
                </a:rPr>
                <a:t>Ask someone how they are.</a:t>
              </a:r>
            </a:p>
          </p:txBody>
        </p:sp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8F5A1123-4855-467F-BCB9-40115049CAB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0540"/>
            <a:stretch/>
          </p:blipFill>
          <p:spPr>
            <a:xfrm>
              <a:off x="3452578" y="5067699"/>
              <a:ext cx="2323461" cy="107130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99780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3600" dirty="0"/>
              <a:t>How Can You Show Kindness?</a:t>
            </a:r>
            <a:endParaRPr lang="en-GB" sz="3600" dirty="0">
              <a:latin typeface="+mn-lt"/>
            </a:endParaRP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BEEB6998-5E37-4D65-A817-6ABC1E81B115}"/>
              </a:ext>
            </a:extLst>
          </p:cNvPr>
          <p:cNvGrpSpPr/>
          <p:nvPr/>
        </p:nvGrpSpPr>
        <p:grpSpPr>
          <a:xfrm>
            <a:off x="834157" y="1510832"/>
            <a:ext cx="3198148" cy="1175247"/>
            <a:chOff x="912124" y="1510832"/>
            <a:chExt cx="3198148" cy="1175247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BF04C738-BDEE-420F-9346-25DC43F020A5}"/>
                </a:ext>
              </a:extLst>
            </p:cNvPr>
            <p:cNvSpPr/>
            <p:nvPr/>
          </p:nvSpPr>
          <p:spPr>
            <a:xfrm>
              <a:off x="912124" y="1748666"/>
              <a:ext cx="2644808" cy="696216"/>
            </a:xfrm>
            <a:prstGeom prst="roundRect">
              <a:avLst/>
            </a:prstGeom>
            <a:solidFill>
              <a:srgbClr val="0093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altLang="en-US" dirty="0">
                  <a:solidFill>
                    <a:schemeClr val="bg1"/>
                  </a:solidFill>
                </a:rPr>
                <a:t>Say good morning.</a:t>
              </a:r>
            </a:p>
          </p:txBody>
        </p: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19FADC28-C312-4812-8C3B-17C29C328C6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2899" y="1510832"/>
              <a:ext cx="1207373" cy="1175247"/>
            </a:xfrm>
            <a:prstGeom prst="rect">
              <a:avLst/>
            </a:prstGeom>
          </p:spPr>
        </p:pic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125CCD90-B21E-4ACA-9CE2-8343E6AF17BD}"/>
              </a:ext>
            </a:extLst>
          </p:cNvPr>
          <p:cNvGrpSpPr/>
          <p:nvPr/>
        </p:nvGrpSpPr>
        <p:grpSpPr>
          <a:xfrm>
            <a:off x="4081318" y="1664776"/>
            <a:ext cx="4595955" cy="2546937"/>
            <a:chOff x="4081318" y="1664776"/>
            <a:chExt cx="4595955" cy="2546937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11B15C4F-A1FA-4A7C-B0C5-6642117144EF}"/>
                </a:ext>
              </a:extLst>
            </p:cNvPr>
            <p:cNvSpPr/>
            <p:nvPr/>
          </p:nvSpPr>
          <p:spPr>
            <a:xfrm>
              <a:off x="4081318" y="1664776"/>
              <a:ext cx="4105370" cy="1132514"/>
            </a:xfrm>
            <a:prstGeom prst="roundRect">
              <a:avLst/>
            </a:prstGeom>
            <a:solidFill>
              <a:srgbClr val="D44A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altLang="en-US" dirty="0">
                  <a:solidFill>
                    <a:schemeClr val="bg1"/>
                  </a:solidFill>
                </a:rPr>
                <a:t>Write a letter to someone </a:t>
              </a:r>
              <a:br>
                <a:rPr lang="en-GB" altLang="en-US" dirty="0">
                  <a:solidFill>
                    <a:schemeClr val="bg1"/>
                  </a:solidFill>
                </a:rPr>
              </a:br>
              <a:r>
                <a:rPr lang="en-GB" altLang="en-US" dirty="0">
                  <a:solidFill>
                    <a:schemeClr val="bg1"/>
                  </a:solidFill>
                </a:rPr>
                <a:t>thanking them for something </a:t>
              </a:r>
              <a:br>
                <a:rPr lang="en-GB" altLang="en-US" dirty="0">
                  <a:solidFill>
                    <a:schemeClr val="bg1"/>
                  </a:solidFill>
                </a:rPr>
              </a:br>
              <a:r>
                <a:rPr lang="en-GB" altLang="en-US" dirty="0">
                  <a:solidFill>
                    <a:schemeClr val="bg1"/>
                  </a:solidFill>
                </a:rPr>
                <a:t>they’ve done or said.</a:t>
              </a:r>
            </a:p>
          </p:txBody>
        </p:sp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075617DC-292D-4922-8224-780F59001F3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1603" y="1804852"/>
              <a:ext cx="2445670" cy="2406861"/>
            </a:xfrm>
            <a:prstGeom prst="rect">
              <a:avLst/>
            </a:prstGeom>
          </p:spPr>
        </p:pic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69B57A1D-E224-4AEB-BC35-11B985A775D6}"/>
              </a:ext>
            </a:extLst>
          </p:cNvPr>
          <p:cNvGrpSpPr/>
          <p:nvPr/>
        </p:nvGrpSpPr>
        <p:grpSpPr>
          <a:xfrm>
            <a:off x="646156" y="2720347"/>
            <a:ext cx="4705927" cy="1270057"/>
            <a:chOff x="646156" y="2720347"/>
            <a:chExt cx="4705927" cy="1270057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DBB57A80-0C5C-4CD7-A93D-CA92B6F8BA2F}"/>
                </a:ext>
              </a:extLst>
            </p:cNvPr>
            <p:cNvSpPr/>
            <p:nvPr/>
          </p:nvSpPr>
          <p:spPr>
            <a:xfrm>
              <a:off x="646156" y="3144890"/>
              <a:ext cx="3981551" cy="845514"/>
            </a:xfrm>
            <a:prstGeom prst="roundRect">
              <a:avLst/>
            </a:prstGeom>
            <a:solidFill>
              <a:srgbClr val="EE4F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eaLnBrk="1" hangingPunct="1">
                <a:lnSpc>
                  <a:spcPct val="100000"/>
                </a:lnSpc>
                <a:spcBef>
                  <a:spcPct val="0"/>
                </a:spcBef>
                <a:spcAft>
                  <a:spcPts val="1800"/>
                </a:spcAft>
              </a:pPr>
              <a:r>
                <a:rPr lang="en-GB" altLang="en-US" dirty="0">
                  <a:solidFill>
                    <a:schemeClr val="bg1"/>
                  </a:solidFill>
                </a:rPr>
                <a:t>Say something nice to as </a:t>
              </a:r>
              <a:br>
                <a:rPr lang="en-GB" altLang="en-US" dirty="0">
                  <a:solidFill>
                    <a:schemeClr val="bg1"/>
                  </a:solidFill>
                </a:rPr>
              </a:br>
              <a:r>
                <a:rPr lang="en-GB" altLang="en-US" dirty="0">
                  <a:solidFill>
                    <a:schemeClr val="bg1"/>
                  </a:solidFill>
                </a:rPr>
                <a:t>many people as possible.</a:t>
              </a:r>
            </a:p>
          </p:txBody>
        </p:sp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7230CF82-13A3-43EB-B00F-57A1297694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2466"/>
            <a:stretch/>
          </p:blipFill>
          <p:spPr>
            <a:xfrm>
              <a:off x="3203456" y="2720347"/>
              <a:ext cx="2148627" cy="1270057"/>
            </a:xfrm>
            <a:prstGeom prst="rect">
              <a:avLst/>
            </a:prstGeom>
          </p:spPr>
        </p:pic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8F5F31C8-24E2-4077-A44D-AA1F6351DAD7}"/>
              </a:ext>
            </a:extLst>
          </p:cNvPr>
          <p:cNvGrpSpPr/>
          <p:nvPr/>
        </p:nvGrpSpPr>
        <p:grpSpPr>
          <a:xfrm>
            <a:off x="756680" y="4237440"/>
            <a:ext cx="3951011" cy="2076275"/>
            <a:chOff x="756680" y="4237440"/>
            <a:chExt cx="3951011" cy="2076275"/>
          </a:xfrm>
        </p:grpSpPr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C98575C1-99A3-4B97-A3BB-DEB4DB42C608}"/>
                </a:ext>
              </a:extLst>
            </p:cNvPr>
            <p:cNvSpPr/>
            <p:nvPr/>
          </p:nvSpPr>
          <p:spPr>
            <a:xfrm>
              <a:off x="2250239" y="4471799"/>
              <a:ext cx="2457452" cy="646438"/>
            </a:xfrm>
            <a:prstGeom prst="roundRect">
              <a:avLst/>
            </a:prstGeom>
            <a:solidFill>
              <a:srgbClr val="1174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spcBef>
                  <a:spcPct val="0"/>
                </a:spcBef>
                <a:spcAft>
                  <a:spcPts val="1800"/>
                </a:spcAft>
              </a:pPr>
              <a:r>
                <a:rPr lang="en-GB" altLang="en-US" dirty="0">
                  <a:solidFill>
                    <a:schemeClr val="bg1"/>
                  </a:solidFill>
                </a:rPr>
                <a:t>Hold doors for others.</a:t>
              </a:r>
            </a:p>
          </p:txBody>
        </p: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7E529748-B02B-4002-A61D-ED238247B0C5}"/>
                </a:ext>
              </a:extLst>
            </p:cNvPr>
            <p:cNvGrpSpPr/>
            <p:nvPr/>
          </p:nvGrpSpPr>
          <p:grpSpPr>
            <a:xfrm>
              <a:off x="756680" y="4237440"/>
              <a:ext cx="2020077" cy="2076275"/>
              <a:chOff x="756680" y="4237440"/>
              <a:chExt cx="2020077" cy="2076275"/>
            </a:xfrm>
          </p:grpSpPr>
          <p:pic>
            <p:nvPicPr>
              <p:cNvPr id="56" name="Picture 55">
                <a:extLst>
                  <a:ext uri="{FF2B5EF4-FFF2-40B4-BE49-F238E27FC236}">
                    <a16:creationId xmlns:a16="http://schemas.microsoft.com/office/drawing/2014/main" id="{858C20F3-3DC5-4D86-9620-89899067B73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6680" y="4237440"/>
                <a:ext cx="2020077" cy="2076275"/>
              </a:xfrm>
              <a:prstGeom prst="rect">
                <a:avLst/>
              </a:prstGeom>
            </p:spPr>
          </p:pic>
          <p:pic>
            <p:nvPicPr>
              <p:cNvPr id="58" name="Picture 57">
                <a:extLst>
                  <a:ext uri="{FF2B5EF4-FFF2-40B4-BE49-F238E27FC236}">
                    <a16:creationId xmlns:a16="http://schemas.microsoft.com/office/drawing/2014/main" id="{6437E29D-ADFB-44F6-A80C-9A083315FB0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39567" y="4795018"/>
                <a:ext cx="728480" cy="1449747"/>
              </a:xfrm>
              <a:prstGeom prst="rect">
                <a:avLst/>
              </a:prstGeom>
            </p:spPr>
          </p:pic>
        </p:grp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B563440E-613D-4BB4-8C14-3852B28BDF20}"/>
              </a:ext>
            </a:extLst>
          </p:cNvPr>
          <p:cNvGrpSpPr/>
          <p:nvPr/>
        </p:nvGrpSpPr>
        <p:grpSpPr>
          <a:xfrm>
            <a:off x="4905161" y="3599876"/>
            <a:ext cx="3642697" cy="2713839"/>
            <a:chOff x="4905161" y="3599876"/>
            <a:chExt cx="3642697" cy="2713839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6FE10D8E-0B2A-4816-A7BF-1FA5C9808668}"/>
                </a:ext>
              </a:extLst>
            </p:cNvPr>
            <p:cNvSpPr/>
            <p:nvPr/>
          </p:nvSpPr>
          <p:spPr>
            <a:xfrm>
              <a:off x="5998128" y="4591112"/>
              <a:ext cx="2549730" cy="845514"/>
            </a:xfrm>
            <a:prstGeom prst="roundRect">
              <a:avLst/>
            </a:prstGeom>
            <a:solidFill>
              <a:srgbClr val="0064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spcBef>
                  <a:spcPct val="0"/>
                </a:spcBef>
                <a:spcAft>
                  <a:spcPts val="1800"/>
                </a:spcAft>
              </a:pPr>
              <a:r>
                <a:rPr lang="en-GB" altLang="en-US" dirty="0">
                  <a:solidFill>
                    <a:schemeClr val="bg1"/>
                  </a:solidFill>
                </a:rPr>
                <a:t>Let someone go ahead of you in the line.</a:t>
              </a:r>
            </a:p>
          </p:txBody>
        </p:sp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46BA8542-4EE0-4AA2-A670-933292E947A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5630"/>
            <a:stretch/>
          </p:blipFill>
          <p:spPr>
            <a:xfrm>
              <a:off x="4905161" y="3599876"/>
              <a:ext cx="1204132" cy="271383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70280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06896B2B-19CB-4839-8A52-82DC1922DD69}"/>
              </a:ext>
            </a:extLst>
          </p:cNvPr>
          <p:cNvSpPr/>
          <p:nvPr/>
        </p:nvSpPr>
        <p:spPr>
          <a:xfrm>
            <a:off x="5527965" y="1586320"/>
            <a:ext cx="738231" cy="738231"/>
          </a:xfrm>
          <a:prstGeom prst="ellipse">
            <a:avLst/>
          </a:prstGeom>
          <a:solidFill>
            <a:srgbClr val="009386"/>
          </a:solidFill>
          <a:ln>
            <a:solidFill>
              <a:srgbClr val="0093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A7AEA62-FE95-453C-AE28-746B0B8B698B}"/>
              </a:ext>
            </a:extLst>
          </p:cNvPr>
          <p:cNvSpPr/>
          <p:nvPr/>
        </p:nvSpPr>
        <p:spPr>
          <a:xfrm>
            <a:off x="2608976" y="1789353"/>
            <a:ext cx="3106875" cy="3033294"/>
          </a:xfrm>
          <a:prstGeom prst="ellipse">
            <a:avLst/>
          </a:prstGeom>
          <a:solidFill>
            <a:srgbClr val="F9B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1800" dirty="0">
              <a:solidFill>
                <a:schemeClr val="tx1"/>
              </a:solidFill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800" dirty="0">
                <a:solidFill>
                  <a:schemeClr val="tx1"/>
                </a:solidFill>
              </a:rPr>
              <a:t>Doing kind things for others activates the parts of the brain that make you feel happy.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1800" dirty="0">
              <a:solidFill>
                <a:schemeClr val="tx1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6F90EA0-28B1-4BDF-870E-799AD0B8CC64}"/>
              </a:ext>
            </a:extLst>
          </p:cNvPr>
          <p:cNvSpPr/>
          <p:nvPr/>
        </p:nvSpPr>
        <p:spPr>
          <a:xfrm>
            <a:off x="5152535" y="2193852"/>
            <a:ext cx="332165" cy="332165"/>
          </a:xfrm>
          <a:prstGeom prst="ellipse">
            <a:avLst/>
          </a:prstGeom>
          <a:solidFill>
            <a:srgbClr val="009386"/>
          </a:solidFill>
          <a:ln>
            <a:solidFill>
              <a:srgbClr val="0093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55385AE-B63F-44DC-B320-EC6765F05DF1}"/>
              </a:ext>
            </a:extLst>
          </p:cNvPr>
          <p:cNvSpPr/>
          <p:nvPr/>
        </p:nvSpPr>
        <p:spPr>
          <a:xfrm rot="13499682">
            <a:off x="2536032" y="4108449"/>
            <a:ext cx="738231" cy="738231"/>
          </a:xfrm>
          <a:prstGeom prst="ellipse">
            <a:avLst/>
          </a:prstGeom>
          <a:solidFill>
            <a:srgbClr val="009386"/>
          </a:solidFill>
          <a:ln>
            <a:solidFill>
              <a:srgbClr val="0093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0E588A7-CF51-4235-8CCC-A1664593D481}"/>
              </a:ext>
            </a:extLst>
          </p:cNvPr>
          <p:cNvSpPr/>
          <p:nvPr/>
        </p:nvSpPr>
        <p:spPr>
          <a:xfrm rot="13499682">
            <a:off x="2160602" y="4715981"/>
            <a:ext cx="332165" cy="332165"/>
          </a:xfrm>
          <a:prstGeom prst="ellipse">
            <a:avLst/>
          </a:prstGeom>
          <a:solidFill>
            <a:srgbClr val="009386"/>
          </a:solidFill>
          <a:ln>
            <a:solidFill>
              <a:srgbClr val="0093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AA2A3079-4766-4D55-9593-810650A21CB1}"/>
              </a:ext>
            </a:extLst>
          </p:cNvPr>
          <p:cNvSpPr/>
          <p:nvPr/>
        </p:nvSpPr>
        <p:spPr>
          <a:xfrm>
            <a:off x="5629013" y="6216242"/>
            <a:ext cx="1635853" cy="121639"/>
          </a:xfrm>
          <a:prstGeom prst="ellipse">
            <a:avLst/>
          </a:prstGeom>
          <a:solidFill>
            <a:srgbClr val="0093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392754" y="453728"/>
            <a:ext cx="8358491" cy="994306"/>
          </a:xfrm>
        </p:spPr>
        <p:txBody>
          <a:bodyPr/>
          <a:lstStyle/>
          <a:p>
            <a:r>
              <a:rPr lang="en-GB" sz="3600" dirty="0">
                <a:latin typeface="+mn-lt"/>
              </a:rPr>
              <a:t>How Does Kindness Help Our School?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538CB47-1A36-4D40-86D3-647690E353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3239" y="2516696"/>
            <a:ext cx="2249540" cy="3821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516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 animBg="1"/>
      <p:bldP spid="9" grpId="0" animBg="1"/>
      <p:bldP spid="15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val 18">
            <a:extLst>
              <a:ext uri="{FF2B5EF4-FFF2-40B4-BE49-F238E27FC236}">
                <a16:creationId xmlns:a16="http://schemas.microsoft.com/office/drawing/2014/main" id="{AA2A3079-4766-4D55-9593-810650A21CB1}"/>
              </a:ext>
            </a:extLst>
          </p:cNvPr>
          <p:cNvSpPr/>
          <p:nvPr/>
        </p:nvSpPr>
        <p:spPr>
          <a:xfrm>
            <a:off x="5766531" y="6033585"/>
            <a:ext cx="1635853" cy="178265"/>
          </a:xfrm>
          <a:prstGeom prst="ellipse">
            <a:avLst/>
          </a:prstGeom>
          <a:solidFill>
            <a:srgbClr val="0064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6896B2B-19CB-4839-8A52-82DC1922DD69}"/>
              </a:ext>
            </a:extLst>
          </p:cNvPr>
          <p:cNvSpPr/>
          <p:nvPr/>
        </p:nvSpPr>
        <p:spPr>
          <a:xfrm>
            <a:off x="5863903" y="1514836"/>
            <a:ext cx="738231" cy="738231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392754" y="453728"/>
            <a:ext cx="8358491" cy="994306"/>
          </a:xfrm>
        </p:spPr>
        <p:txBody>
          <a:bodyPr/>
          <a:lstStyle/>
          <a:p>
            <a:r>
              <a:rPr lang="en-GB" sz="3600" dirty="0">
                <a:latin typeface="+mn-lt"/>
              </a:rPr>
              <a:t>How Does Kindness Help Our School?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A7AEA62-FE95-453C-AE28-746B0B8B698B}"/>
              </a:ext>
            </a:extLst>
          </p:cNvPr>
          <p:cNvSpPr/>
          <p:nvPr/>
        </p:nvSpPr>
        <p:spPr>
          <a:xfrm>
            <a:off x="2561561" y="1621732"/>
            <a:ext cx="3436567" cy="3422807"/>
          </a:xfrm>
          <a:prstGeom prst="ellipse">
            <a:avLst/>
          </a:prstGeom>
          <a:solidFill>
            <a:srgbClr val="D44A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1800" dirty="0">
              <a:solidFill>
                <a:schemeClr val="bg1"/>
              </a:solidFill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800" dirty="0">
                <a:solidFill>
                  <a:schemeClr val="bg1"/>
                </a:solidFill>
              </a:rPr>
              <a:t>Kindness makes people feel that they belong and helps to reduce bullying. Being kind helps you to make friends.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1800" dirty="0">
              <a:solidFill>
                <a:schemeClr val="tx1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6F90EA0-28B1-4BDF-870E-799AD0B8CC64}"/>
              </a:ext>
            </a:extLst>
          </p:cNvPr>
          <p:cNvSpPr/>
          <p:nvPr/>
        </p:nvSpPr>
        <p:spPr>
          <a:xfrm>
            <a:off x="5461232" y="2103741"/>
            <a:ext cx="332165" cy="332165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55385AE-B63F-44DC-B320-EC6765F05DF1}"/>
              </a:ext>
            </a:extLst>
          </p:cNvPr>
          <p:cNvSpPr/>
          <p:nvPr/>
        </p:nvSpPr>
        <p:spPr>
          <a:xfrm rot="13499682">
            <a:off x="2401808" y="4036048"/>
            <a:ext cx="738231" cy="738231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0E588A7-CF51-4235-8CCC-A1664593D481}"/>
              </a:ext>
            </a:extLst>
          </p:cNvPr>
          <p:cNvSpPr/>
          <p:nvPr/>
        </p:nvSpPr>
        <p:spPr>
          <a:xfrm rot="13499682">
            <a:off x="2026378" y="4643580"/>
            <a:ext cx="332165" cy="332165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5E56617-EFE1-4931-8D2C-E75CE68ADA7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4121" y="2328120"/>
            <a:ext cx="2092623" cy="3883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231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 animBg="1"/>
      <p:bldP spid="9" grpId="0" animBg="1"/>
      <p:bldP spid="15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val 18">
            <a:extLst>
              <a:ext uri="{FF2B5EF4-FFF2-40B4-BE49-F238E27FC236}">
                <a16:creationId xmlns:a16="http://schemas.microsoft.com/office/drawing/2014/main" id="{AA2A3079-4766-4D55-9593-810650A21CB1}"/>
              </a:ext>
            </a:extLst>
          </p:cNvPr>
          <p:cNvSpPr/>
          <p:nvPr/>
        </p:nvSpPr>
        <p:spPr>
          <a:xfrm>
            <a:off x="5665863" y="6025196"/>
            <a:ext cx="1635853" cy="178265"/>
          </a:xfrm>
          <a:prstGeom prst="ellipse">
            <a:avLst/>
          </a:prstGeom>
          <a:solidFill>
            <a:srgbClr val="F9B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6896B2B-19CB-4839-8A52-82DC1922DD69}"/>
              </a:ext>
            </a:extLst>
          </p:cNvPr>
          <p:cNvSpPr/>
          <p:nvPr/>
        </p:nvSpPr>
        <p:spPr>
          <a:xfrm>
            <a:off x="5665863" y="1612425"/>
            <a:ext cx="738231" cy="738231"/>
          </a:xfrm>
          <a:prstGeom prst="ellipse">
            <a:avLst/>
          </a:prstGeom>
          <a:solidFill>
            <a:srgbClr val="F9B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392754" y="453728"/>
            <a:ext cx="8358491" cy="994306"/>
          </a:xfrm>
        </p:spPr>
        <p:txBody>
          <a:bodyPr/>
          <a:lstStyle/>
          <a:p>
            <a:r>
              <a:rPr lang="en-GB" sz="3600" dirty="0">
                <a:latin typeface="+mn-lt"/>
              </a:rPr>
              <a:t>How Does Kindness Help Our School?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A7AEA62-FE95-453C-AE28-746B0B8B698B}"/>
              </a:ext>
            </a:extLst>
          </p:cNvPr>
          <p:cNvSpPr/>
          <p:nvPr/>
        </p:nvSpPr>
        <p:spPr>
          <a:xfrm>
            <a:off x="2618000" y="1834207"/>
            <a:ext cx="3137482" cy="3033294"/>
          </a:xfrm>
          <a:prstGeom prst="ellipse">
            <a:avLst/>
          </a:prstGeom>
          <a:solidFill>
            <a:srgbClr val="0093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1800" dirty="0">
              <a:solidFill>
                <a:schemeClr val="bg1"/>
              </a:solidFill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800" dirty="0">
                <a:solidFill>
                  <a:schemeClr val="bg1"/>
                </a:solidFill>
              </a:rPr>
              <a:t>Kindness can help you concentrate, as the good chemicals in your brain</a:t>
            </a:r>
            <a:br>
              <a:rPr lang="en-GB" altLang="en-US" sz="1800" dirty="0">
                <a:solidFill>
                  <a:schemeClr val="bg1"/>
                </a:solidFill>
              </a:rPr>
            </a:br>
            <a:r>
              <a:rPr lang="en-GB" altLang="en-US" sz="1800" dirty="0">
                <a:solidFill>
                  <a:schemeClr val="bg1"/>
                </a:solidFill>
              </a:rPr>
              <a:t>are released.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1800" dirty="0">
              <a:solidFill>
                <a:schemeClr val="tx1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6F90EA0-28B1-4BDF-870E-799AD0B8CC64}"/>
              </a:ext>
            </a:extLst>
          </p:cNvPr>
          <p:cNvSpPr/>
          <p:nvPr/>
        </p:nvSpPr>
        <p:spPr>
          <a:xfrm>
            <a:off x="5263192" y="2201330"/>
            <a:ext cx="332165" cy="332165"/>
          </a:xfrm>
          <a:prstGeom prst="ellipse">
            <a:avLst/>
          </a:prstGeom>
          <a:solidFill>
            <a:srgbClr val="F9B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55385AE-B63F-44DC-B320-EC6765F05DF1}"/>
              </a:ext>
            </a:extLst>
          </p:cNvPr>
          <p:cNvSpPr/>
          <p:nvPr/>
        </p:nvSpPr>
        <p:spPr>
          <a:xfrm rot="13499682">
            <a:off x="2445143" y="3966208"/>
            <a:ext cx="738231" cy="738231"/>
          </a:xfrm>
          <a:prstGeom prst="ellipse">
            <a:avLst/>
          </a:prstGeom>
          <a:solidFill>
            <a:srgbClr val="F9B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0E588A7-CF51-4235-8CCC-A1664593D481}"/>
              </a:ext>
            </a:extLst>
          </p:cNvPr>
          <p:cNvSpPr/>
          <p:nvPr/>
        </p:nvSpPr>
        <p:spPr>
          <a:xfrm rot="13499682">
            <a:off x="2069713" y="4573740"/>
            <a:ext cx="332165" cy="332165"/>
          </a:xfrm>
          <a:prstGeom prst="ellipse">
            <a:avLst/>
          </a:prstGeom>
          <a:solidFill>
            <a:srgbClr val="F9B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7A3538-A6FF-4DFF-BBC2-84277266585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3192" y="2350656"/>
            <a:ext cx="2080157" cy="3823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575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 animBg="1"/>
      <p:bldP spid="9" grpId="0" animBg="1"/>
      <p:bldP spid="15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val 18">
            <a:extLst>
              <a:ext uri="{FF2B5EF4-FFF2-40B4-BE49-F238E27FC236}">
                <a16:creationId xmlns:a16="http://schemas.microsoft.com/office/drawing/2014/main" id="{AA2A3079-4766-4D55-9593-810650A21CB1}"/>
              </a:ext>
            </a:extLst>
          </p:cNvPr>
          <p:cNvSpPr/>
          <p:nvPr/>
        </p:nvSpPr>
        <p:spPr>
          <a:xfrm>
            <a:off x="5665863" y="6025196"/>
            <a:ext cx="1635853" cy="178265"/>
          </a:xfrm>
          <a:prstGeom prst="ellipse">
            <a:avLst/>
          </a:prstGeom>
          <a:solidFill>
            <a:srgbClr val="D44A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6896B2B-19CB-4839-8A52-82DC1922DD69}"/>
              </a:ext>
            </a:extLst>
          </p:cNvPr>
          <p:cNvSpPr/>
          <p:nvPr/>
        </p:nvSpPr>
        <p:spPr>
          <a:xfrm>
            <a:off x="5507228" y="1642514"/>
            <a:ext cx="738231" cy="738231"/>
          </a:xfrm>
          <a:prstGeom prst="ellipse">
            <a:avLst/>
          </a:prstGeom>
          <a:solidFill>
            <a:srgbClr val="D44A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392754" y="453728"/>
            <a:ext cx="8358491" cy="994306"/>
          </a:xfrm>
        </p:spPr>
        <p:txBody>
          <a:bodyPr/>
          <a:lstStyle/>
          <a:p>
            <a:r>
              <a:rPr lang="en-GB" sz="3600" dirty="0">
                <a:latin typeface="+mn-lt"/>
              </a:rPr>
              <a:t>How Does Kindness Help Our School?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A7AEA62-FE95-453C-AE28-746B0B8B698B}"/>
              </a:ext>
            </a:extLst>
          </p:cNvPr>
          <p:cNvSpPr/>
          <p:nvPr/>
        </p:nvSpPr>
        <p:spPr>
          <a:xfrm>
            <a:off x="2933651" y="2107109"/>
            <a:ext cx="2743834" cy="2643781"/>
          </a:xfrm>
          <a:prstGeom prst="ellipse">
            <a:avLst/>
          </a:prstGeom>
          <a:solidFill>
            <a:srgbClr val="0064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1800" dirty="0">
              <a:solidFill>
                <a:schemeClr val="bg1"/>
              </a:solidFill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800" dirty="0">
                <a:solidFill>
                  <a:schemeClr val="bg1"/>
                </a:solidFill>
              </a:rPr>
              <a:t>Kindness increases our sense of</a:t>
            </a:r>
            <a:br>
              <a:rPr lang="en-GB" altLang="en-US" sz="1800" dirty="0">
                <a:solidFill>
                  <a:schemeClr val="bg1"/>
                </a:solidFill>
              </a:rPr>
            </a:br>
            <a:r>
              <a:rPr lang="en-GB" altLang="en-US" sz="1800" dirty="0">
                <a:solidFill>
                  <a:schemeClr val="bg1"/>
                </a:solidFill>
              </a:rPr>
              <a:t>wellbeing.</a:t>
            </a:r>
            <a:endParaRPr lang="en-GB" altLang="en-US" dirty="0">
              <a:solidFill>
                <a:schemeClr val="bg1"/>
              </a:solidFill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1800" dirty="0">
              <a:solidFill>
                <a:schemeClr val="tx1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6F90EA0-28B1-4BDF-870E-799AD0B8CC64}"/>
              </a:ext>
            </a:extLst>
          </p:cNvPr>
          <p:cNvSpPr/>
          <p:nvPr/>
        </p:nvSpPr>
        <p:spPr>
          <a:xfrm>
            <a:off x="5104557" y="2231419"/>
            <a:ext cx="332165" cy="332165"/>
          </a:xfrm>
          <a:prstGeom prst="ellipse">
            <a:avLst/>
          </a:prstGeom>
          <a:solidFill>
            <a:srgbClr val="D44A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55385AE-B63F-44DC-B320-EC6765F05DF1}"/>
              </a:ext>
            </a:extLst>
          </p:cNvPr>
          <p:cNvSpPr/>
          <p:nvPr/>
        </p:nvSpPr>
        <p:spPr>
          <a:xfrm rot="13499682">
            <a:off x="2705958" y="3798859"/>
            <a:ext cx="738231" cy="738231"/>
          </a:xfrm>
          <a:prstGeom prst="ellipse">
            <a:avLst/>
          </a:prstGeom>
          <a:solidFill>
            <a:srgbClr val="D44A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0E588A7-CF51-4235-8CCC-A1664593D481}"/>
              </a:ext>
            </a:extLst>
          </p:cNvPr>
          <p:cNvSpPr/>
          <p:nvPr/>
        </p:nvSpPr>
        <p:spPr>
          <a:xfrm rot="13499682">
            <a:off x="2330528" y="4406391"/>
            <a:ext cx="332165" cy="332165"/>
          </a:xfrm>
          <a:prstGeom prst="ellipse">
            <a:avLst/>
          </a:prstGeom>
          <a:solidFill>
            <a:srgbClr val="D44A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1EA93AE-5EDA-477E-8CED-BA65E9E4644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2530" y="2468442"/>
            <a:ext cx="1949186" cy="371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440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 animBg="1"/>
      <p:bldP spid="9" grpId="0" animBg="1"/>
      <p:bldP spid="15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val 18">
            <a:extLst>
              <a:ext uri="{FF2B5EF4-FFF2-40B4-BE49-F238E27FC236}">
                <a16:creationId xmlns:a16="http://schemas.microsoft.com/office/drawing/2014/main" id="{AA2A3079-4766-4D55-9593-810650A21CB1}"/>
              </a:ext>
            </a:extLst>
          </p:cNvPr>
          <p:cNvSpPr/>
          <p:nvPr/>
        </p:nvSpPr>
        <p:spPr>
          <a:xfrm>
            <a:off x="5665863" y="6025196"/>
            <a:ext cx="2446291" cy="184792"/>
          </a:xfrm>
          <a:prstGeom prst="ellipse">
            <a:avLst/>
          </a:prstGeom>
          <a:solidFill>
            <a:srgbClr val="EE4F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6896B2B-19CB-4839-8A52-82DC1922DD69}"/>
              </a:ext>
            </a:extLst>
          </p:cNvPr>
          <p:cNvSpPr/>
          <p:nvPr/>
        </p:nvSpPr>
        <p:spPr>
          <a:xfrm>
            <a:off x="5007100" y="1735212"/>
            <a:ext cx="738231" cy="738231"/>
          </a:xfrm>
          <a:prstGeom prst="ellipse">
            <a:avLst/>
          </a:prstGeom>
          <a:solidFill>
            <a:srgbClr val="EE4F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392754" y="453728"/>
            <a:ext cx="8358491" cy="994306"/>
          </a:xfrm>
        </p:spPr>
        <p:txBody>
          <a:bodyPr/>
          <a:lstStyle/>
          <a:p>
            <a:r>
              <a:rPr lang="en-GB" sz="3600" dirty="0">
                <a:latin typeface="+mn-lt"/>
              </a:rPr>
              <a:t>How Does Kindness Help Our School?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A7AEA62-FE95-453C-AE28-746B0B8B698B}"/>
              </a:ext>
            </a:extLst>
          </p:cNvPr>
          <p:cNvSpPr/>
          <p:nvPr/>
        </p:nvSpPr>
        <p:spPr>
          <a:xfrm>
            <a:off x="2502152" y="2223030"/>
            <a:ext cx="2908199" cy="2692919"/>
          </a:xfrm>
          <a:prstGeom prst="ellipse">
            <a:avLst/>
          </a:prstGeom>
          <a:solidFill>
            <a:srgbClr val="1174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>
              <a:spcBef>
                <a:spcPct val="0"/>
              </a:spcBef>
            </a:pPr>
            <a:endParaRPr lang="en-GB" altLang="en-US" sz="1800" dirty="0">
              <a:solidFill>
                <a:schemeClr val="tx1"/>
              </a:solidFill>
            </a:endParaRPr>
          </a:p>
          <a:p>
            <a:pPr algn="ctr">
              <a:spcBef>
                <a:spcPct val="0"/>
              </a:spcBef>
            </a:pPr>
            <a:r>
              <a:rPr lang="en-GB" altLang="en-US" sz="1800" dirty="0">
                <a:solidFill>
                  <a:schemeClr val="bg1"/>
                </a:solidFill>
              </a:rPr>
              <a:t>Being kind to people encourages them to be</a:t>
            </a:r>
            <a:br>
              <a:rPr lang="en-GB" altLang="en-US" sz="1800" dirty="0">
                <a:solidFill>
                  <a:schemeClr val="bg1"/>
                </a:solidFill>
              </a:rPr>
            </a:br>
            <a:r>
              <a:rPr lang="en-GB" altLang="en-US" sz="1800" dirty="0">
                <a:solidFill>
                  <a:schemeClr val="bg1"/>
                </a:solidFill>
              </a:rPr>
              <a:t>kind too.</a:t>
            </a:r>
          </a:p>
          <a:p>
            <a:pPr algn="ctr">
              <a:spcBef>
                <a:spcPct val="0"/>
              </a:spcBef>
            </a:pPr>
            <a:endParaRPr lang="en-GB" altLang="en-US" dirty="0">
              <a:solidFill>
                <a:schemeClr val="tx1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6F90EA0-28B1-4BDF-870E-799AD0B8CC64}"/>
              </a:ext>
            </a:extLst>
          </p:cNvPr>
          <p:cNvSpPr/>
          <p:nvPr/>
        </p:nvSpPr>
        <p:spPr>
          <a:xfrm>
            <a:off x="4753916" y="2487027"/>
            <a:ext cx="332165" cy="332165"/>
          </a:xfrm>
          <a:prstGeom prst="ellipse">
            <a:avLst/>
          </a:prstGeom>
          <a:solidFill>
            <a:srgbClr val="EE4F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55385AE-B63F-44DC-B320-EC6765F05DF1}"/>
              </a:ext>
            </a:extLst>
          </p:cNvPr>
          <p:cNvSpPr/>
          <p:nvPr/>
        </p:nvSpPr>
        <p:spPr>
          <a:xfrm rot="13499682">
            <a:off x="2429122" y="4125493"/>
            <a:ext cx="738231" cy="738231"/>
          </a:xfrm>
          <a:prstGeom prst="ellipse">
            <a:avLst/>
          </a:prstGeom>
          <a:solidFill>
            <a:srgbClr val="EE4F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0E588A7-CF51-4235-8CCC-A1664593D481}"/>
              </a:ext>
            </a:extLst>
          </p:cNvPr>
          <p:cNvSpPr/>
          <p:nvPr/>
        </p:nvSpPr>
        <p:spPr>
          <a:xfrm rot="13499682">
            <a:off x="2101193" y="4800200"/>
            <a:ext cx="332165" cy="332165"/>
          </a:xfrm>
          <a:prstGeom prst="ellipse">
            <a:avLst/>
          </a:prstGeom>
          <a:solidFill>
            <a:srgbClr val="EE4F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581DA91-CB16-49AB-BD57-D18C43AEE5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0164" y="2272108"/>
            <a:ext cx="2693799" cy="3920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780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 animBg="1"/>
      <p:bldP spid="9" grpId="0" animBg="1"/>
      <p:bldP spid="15" grpId="0" animBg="1"/>
      <p:bldP spid="1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.pptx" id="{2B828E38-98E0-4383-94F7-1551083635AD}" vid="{98D973AB-FEE2-41B7-BB8D-8C5BBB1E938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240</TotalTime>
  <Words>512</Words>
  <Application>Microsoft Office PowerPoint</Application>
  <PresentationFormat>On-screen Show (4:3)</PresentationFormat>
  <Paragraphs>64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Twinkl</vt:lpstr>
      <vt:lpstr>Office Theme</vt:lpstr>
      <vt:lpstr>PowerPoint Presentation</vt:lpstr>
      <vt:lpstr>What Is ‘Kindness’?</vt:lpstr>
      <vt:lpstr>How Can You Show Kindness?</vt:lpstr>
      <vt:lpstr>How Can You Show Kindness?</vt:lpstr>
      <vt:lpstr>How Does Kindness Help Our School?</vt:lpstr>
      <vt:lpstr>How Does Kindness Help Our School?</vt:lpstr>
      <vt:lpstr>How Does Kindness Help Our School?</vt:lpstr>
      <vt:lpstr>How Does Kindness Help Our School?</vt:lpstr>
      <vt:lpstr>How Does Kindness Help Our School?</vt:lpstr>
      <vt:lpstr>How Does Kindness Help Our School?</vt:lpstr>
      <vt:lpstr>Make the Choice</vt:lpstr>
      <vt:lpstr>Make the Choice</vt:lpstr>
      <vt:lpstr>Talk About it…</vt:lpstr>
      <vt:lpstr>Talk About it…</vt:lpstr>
      <vt:lpstr>Talk About it…</vt:lpstr>
      <vt:lpstr>Kindness Day</vt:lpstr>
      <vt:lpstr>Activity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Alice Hawkes</dc:creator>
  <cp:lastModifiedBy>Kate Savva</cp:lastModifiedBy>
  <cp:revision>20</cp:revision>
  <dcterms:created xsi:type="dcterms:W3CDTF">2020-10-12T11:28:57Z</dcterms:created>
  <dcterms:modified xsi:type="dcterms:W3CDTF">2021-11-16T10:21:40Z</dcterms:modified>
</cp:coreProperties>
</file>