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9" r:id="rId7"/>
    <p:sldId id="281" r:id="rId8"/>
    <p:sldId id="285" r:id="rId9"/>
    <p:sldId id="280" r:id="rId10"/>
    <p:sldId id="282" r:id="rId11"/>
    <p:sldId id="286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S Mincho" panose="02020609040205080304" pitchFamily="49" charset="-128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Palanquin" panose="020B0604020202020204" charset="0"/>
      <p:regular r:id="rId26"/>
      <p:bold r:id="rId27"/>
    </p:embeddedFont>
    <p:embeddedFont>
      <p:font typeface="Palanquin Dark SemiBold" panose="020B060402020202020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4A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7D5B7-15C8-4DAF-9965-F8455A7C00AF}" v="18" dt="2021-07-28T16:26:25.154"/>
    <p1510:client id="{E58CF066-F88D-4F2A-A97B-9F8E9C541CD6}" v="7" dt="2021-07-29T14:02:12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74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2CF4-50B4-4438-8160-E958580B57B5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21D8-048C-4C50-A919-9F78C00D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lemash.com/site#tab/Teachers/computing_sow/computing_sow_y5/computing_sow_y5_5-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urplemash.com/app/guides/2investigate_user_guid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Unless otherwise stated, all resources can be found on the </a:t>
            </a:r>
            <a:r>
              <a:rPr lang="en-GB" sz="1800" u="sng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unit 5.4 page</a:t>
            </a:r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.. From here, click on the icon to set a resource as a 2Do for your class. Use the links below to preview the resources; right-click on the link and ‘open in new tab’ so you don’t lose this page.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Prior to the lesson ensure that you know how to create a </a:t>
            </a:r>
            <a:r>
              <a:rPr lang="en-GB" sz="1800" b="1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collaborative</a:t>
            </a:r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2Investigate database, see the </a:t>
            </a:r>
            <a:r>
              <a:rPr lang="en-GB" sz="1800" u="sng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2Investigate User Guide</a:t>
            </a:r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 for more information.</a:t>
            </a:r>
            <a:endParaRPr lang="en-GB" sz="1800" dirty="0">
              <a:solidFill>
                <a:schemeClr val="tx2"/>
              </a:solidFill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tx2"/>
                </a:solidFill>
                <a:effectLst/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Purple Mash avatar creator: this is accessed by logging on to Purple Mash and clicking on the avatar image in the top right corner.</a:t>
            </a:r>
            <a:endParaRPr lang="en-GB" sz="1800" dirty="0">
              <a:solidFill>
                <a:schemeClr val="tx2"/>
              </a:solidFill>
              <a:effectLst/>
              <a:latin typeface="Nunito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2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outline the lesson aims.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9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4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show children how to create their avatars.</a:t>
            </a: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Give them time to complete this before moving 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3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5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decide as a class on the database structure.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Clicking reveals more questions and suggestions.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4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6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set up the database as a class on the whiteboard.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Clicking the icon will open 2Investigate.</a:t>
            </a:r>
            <a:endParaRPr lang="en-GB" sz="1800" dirty="0">
              <a:effectLst/>
              <a:latin typeface="Nunito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Note: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‘Select a Class’ option is only available for teacher users.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7</a:t>
            </a:r>
            <a:r>
              <a:rPr lang="en-GB" sz="180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make the database collaborative.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8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8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guide the activity where children complete their own record on the collaborative database.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0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Use </a:t>
            </a:r>
            <a:r>
              <a:rPr lang="en-GB" sz="1800" b="1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9</a:t>
            </a:r>
            <a:r>
              <a: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to guide an extension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10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Review the success criteria from 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3.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Children could rate how well they achieved this using a show of hands.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421D8-048C-4C50-A919-9F78C00D10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B8E6-B67F-4EFC-A3C5-BB02E4A1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F624-9536-4526-9E46-37E06E01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BD8F-EDA7-496C-B236-D04EDCB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F552-89BE-4385-89F3-4A10B31A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19C-1437-416B-B183-F95FE824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51B7-D811-436B-B8DB-76A54467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092C-344B-46D5-A695-1888A0510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D33C-E464-4081-872C-4CF14F82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DA7F-52DE-4EC3-B3AC-E02BC215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6AD-A2E2-4368-98DD-EA5DB3EB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00188-0615-4E20-90EC-D6F183B4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1763-A88B-4B2A-8862-913DEC71E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88EF-317A-4E5A-B3F2-DB9DEF8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3E8D-B974-478A-B2DA-CB0AE62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5FEC-46C9-450D-9ED0-4BC60A45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B2E6-54A0-41A0-9FFA-BCFD7D83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4515-4003-4C9C-B272-92D06A1C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4B43-C9CE-4363-A03B-DD198B2E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FE96-ECE6-4FEF-A9BD-1619B24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E6717-EAE9-4E4F-BC85-DF77808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6E90-7C2C-43CA-A788-F2B752E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4339-8064-4F5F-9CB2-3F4BE477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920B-999D-4572-8323-F9A04F68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D174-D636-44FA-B4AF-667C720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B7EE-44C7-4198-B5E7-45B50034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2D07-D4D3-48D6-8075-57FF230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77DB-9DBB-4002-8A41-10B1D73CA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EB4-A4A1-458E-993D-14049DBB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6A3BF-7304-43E5-9A78-DE00AC20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AE6E-65F4-4730-9747-DB4A1FB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588D-2020-40C3-B11E-C4EA660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CE40-354B-4AEF-BA97-D744D98C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7CF7-DACC-4EEC-8643-6F5F1524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E172-B8C3-48EF-B158-F678A23D8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2A59-1AF8-4BB8-917F-930E9186F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B6DBE-8825-48A9-B400-3DAF15B9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06FE4-3CA2-4FDC-BB9E-A9058F1A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A6F0B-82FD-4D2C-AE4E-C088260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CE329-0C7E-4E6B-B603-4600371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1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5680-2A71-4EDC-8498-C20FE5A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F8526-1331-4487-8FDD-F5CD36C9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D25FC-63E1-4813-8392-917D6143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5D6D-CD8D-471E-AEF3-56FBF7F4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D0135-9252-4C24-B5A1-57003563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E995-676C-4F46-A7CC-3E65C4B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387B-18E9-4232-94ED-A30DA4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261B-419C-4345-898B-512B4DED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9CEA-A93C-4B0B-820C-091E0691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25EC-49D4-4D9A-A0CD-C13B95E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E6D-A481-40F4-8C4C-C8169ED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A2C54-F8C1-4587-9343-AF7D514C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C779-21DB-436B-9927-7B4FDF3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33CD-D346-4AE1-BD4F-3DC39A91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86D8-4C82-428D-8755-3E9C83101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F9A21-9D2B-43A0-9E84-BB3AE1CE6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AD74-D833-41FD-B752-F6E5F9E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1212-DFDC-4063-A7BD-A05D286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2A23-05F0-45FA-B92F-3371200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84367-756C-45B9-BB01-10E0FDF1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E170-561C-4181-9BD1-FC93F58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0084-6C5C-4E6F-AE78-5FD4DE891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CAF9-9019-4E72-9BCD-FE2770F43938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0EA2-8755-4225-80E5-109EA9D6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7392-578D-49DE-AEF7-07C4B06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91A-A524-4ACF-BFDF-A0B774A1B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3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rplemash.com/app/tools/2in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0B9415-FB6B-4306-A8CF-3833B05C74F0}"/>
              </a:ext>
            </a:extLst>
          </p:cNvPr>
          <p:cNvSpPr/>
          <p:nvPr/>
        </p:nvSpPr>
        <p:spPr>
          <a:xfrm>
            <a:off x="4322174" y="0"/>
            <a:ext cx="7869826" cy="6857999"/>
          </a:xfrm>
          <a:prstGeom prst="rect">
            <a:avLst/>
          </a:prstGeom>
          <a:solidFill>
            <a:srgbClr val="8E2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9BC05247-EC89-4E18-AAC7-769930391E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9524"/>
            <a:ext cx="4505325" cy="6867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E66B1-EE11-46E8-9D2F-388E12025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Lesson 2:</a:t>
            </a:r>
            <a:endParaRPr lang="en-GB" sz="4000" dirty="0">
              <a:solidFill>
                <a:schemeClr val="bg1"/>
              </a:solidFill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BD2A7-BC2A-4300-AFBB-8B3304D19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Creating a Class Database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6F28-871B-42AE-8B42-15273F2FB254}"/>
              </a:ext>
            </a:extLst>
          </p:cNvPr>
          <p:cNvSpPr txBox="1"/>
          <p:nvPr/>
        </p:nvSpPr>
        <p:spPr>
          <a:xfrm>
            <a:off x="7869827" y="414477"/>
            <a:ext cx="3584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Computing Scheme of Work</a:t>
            </a:r>
            <a:b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Unit 5.4 – Databases</a:t>
            </a:r>
          </a:p>
        </p:txBody>
      </p:sp>
    </p:spTree>
    <p:extLst>
      <p:ext uri="{BB962C8B-B14F-4D97-AF65-F5344CB8AC3E}">
        <p14:creationId xmlns:p14="http://schemas.microsoft.com/office/powerpoint/2010/main" val="8685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nquin Dark SemiBold" panose="020B0704020203020204" pitchFamily="34" charset="0"/>
                <a:cs typeface="Palanquin Dark SemiBold" panose="020B0704020203020204" pitchFamily="34" charset="0"/>
              </a:rPr>
              <a:t>LO: To create a class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SUCCESS CRITERIA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Children can design an avatar for a class database.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Children can successfully enter information into a class database.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endParaRPr lang="en-GB" sz="1800" dirty="0">
              <a:effectLst/>
              <a:latin typeface="Nunito" panose="00000500000000000000" pitchFamily="2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7" y="21531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1: Creating an Avatar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588E9-EA66-421A-9377-37D8CFDB7762}"/>
              </a:ext>
            </a:extLst>
          </p:cNvPr>
          <p:cNvSpPr txBox="1"/>
          <p:nvPr/>
        </p:nvSpPr>
        <p:spPr>
          <a:xfrm>
            <a:off x="11353800" y="365125"/>
            <a:ext cx="690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  <a:latin typeface="Palanquin" panose="020B0004020203020204" pitchFamily="34" charset="0"/>
                <a:ea typeface="Calibri" panose="020F0502020204030204" pitchFamily="34" charset="0"/>
              </a:rPr>
              <a:t>Slide 4</a:t>
            </a:r>
            <a:endParaRPr lang="en-GB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64184-BC4A-4A63-948E-1A99FFB84BEE}"/>
              </a:ext>
            </a:extLst>
          </p:cNvPr>
          <p:cNvSpPr txBox="1"/>
          <p:nvPr/>
        </p:nvSpPr>
        <p:spPr>
          <a:xfrm>
            <a:off x="698621" y="1299593"/>
            <a:ext cx="1134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an avatar and why might you use one?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095FF-4599-42C2-BD10-6067E4123500}"/>
              </a:ext>
            </a:extLst>
          </p:cNvPr>
          <p:cNvSpPr txBox="1"/>
          <p:nvPr/>
        </p:nvSpPr>
        <p:spPr>
          <a:xfrm>
            <a:off x="698619" y="1712438"/>
            <a:ext cx="1134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avatar is an image that represents you. You might use one to preserve your privacy and online safety.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C38A9E-B51E-4B26-B4B4-98FD20940E2C}"/>
              </a:ext>
            </a:extLst>
          </p:cNvPr>
          <p:cNvGrpSpPr/>
          <p:nvPr/>
        </p:nvGrpSpPr>
        <p:grpSpPr>
          <a:xfrm>
            <a:off x="838200" y="2204577"/>
            <a:ext cx="10860677" cy="1088445"/>
            <a:chOff x="838200" y="2204577"/>
            <a:chExt cx="10860677" cy="10884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F26102-3B57-4A51-92BD-3735665AD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204577"/>
              <a:ext cx="666843" cy="6763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74BB0-D587-472D-82E9-AD4CC3E0582E}"/>
                </a:ext>
              </a:extLst>
            </p:cNvPr>
            <p:cNvSpPr txBox="1"/>
            <p:nvPr/>
          </p:nvSpPr>
          <p:spPr>
            <a:xfrm>
              <a:off x="1570958" y="2292748"/>
              <a:ext cx="10127919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Calibri" panose="020F0502020204030204" pitchFamily="34" charset="0"/>
                </a:rPr>
                <a:t> To open the Purple Mash avatar creator, click on the avatar icon at the top of the Purple Mash screen.</a:t>
              </a:r>
              <a:r>
                <a:rPr lang="en-GB" dirty="0">
                  <a:latin typeface="Nunito" panose="00000500000000000000" pitchFamily="2" charset="0"/>
                  <a:ea typeface="MS Mincho" panose="02020609040205080304" pitchFamily="49" charset="-128"/>
                  <a:cs typeface="Calibri" panose="020F0502020204030204" pitchFamily="34" charset="0"/>
                </a:rPr>
                <a:t> </a:t>
              </a:r>
              <a:endPara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3"/>
                </a:buBlip>
              </a:pPr>
              <a:endPara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A432E1-EFA3-4492-B7D3-312A1D70D698}"/>
              </a:ext>
            </a:extLst>
          </p:cNvPr>
          <p:cNvGrpSpPr/>
          <p:nvPr/>
        </p:nvGrpSpPr>
        <p:grpSpPr>
          <a:xfrm>
            <a:off x="698619" y="2694680"/>
            <a:ext cx="10794762" cy="3474528"/>
            <a:chOff x="698619" y="2694680"/>
            <a:chExt cx="10794762" cy="34745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AB0436-6236-42B7-9200-D54C8A545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123" y="2694680"/>
              <a:ext cx="4904258" cy="3474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7E7A4-1F3E-44A4-98E2-A853E8863DBB}"/>
                </a:ext>
              </a:extLst>
            </p:cNvPr>
            <p:cNvSpPr txBox="1"/>
            <p:nvPr/>
          </p:nvSpPr>
          <p:spPr>
            <a:xfrm>
              <a:off x="698619" y="3154671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Calibri" panose="020F0502020204030204" pitchFamily="34" charset="0"/>
                </a:rPr>
                <a:t> You can make your avatar using a range of designs.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8FA00-3540-45BC-8990-0FC50294EA58}"/>
              </a:ext>
            </a:extLst>
          </p:cNvPr>
          <p:cNvGrpSpPr/>
          <p:nvPr/>
        </p:nvGrpSpPr>
        <p:grpSpPr>
          <a:xfrm>
            <a:off x="698619" y="2694680"/>
            <a:ext cx="10794762" cy="3497801"/>
            <a:chOff x="698619" y="2694680"/>
            <a:chExt cx="10794762" cy="34978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225418-5270-4A98-89E1-588D78E623A1}"/>
                </a:ext>
              </a:extLst>
            </p:cNvPr>
            <p:cNvSpPr txBox="1"/>
            <p:nvPr/>
          </p:nvSpPr>
          <p:spPr>
            <a:xfrm>
              <a:off x="698619" y="3534476"/>
              <a:ext cx="56850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effectLst/>
                  <a:latin typeface="Nunito" panose="00000500000000000000" pitchFamily="2" charset="0"/>
                  <a:ea typeface="MS Mincho" panose="02020609040205080304" pitchFamily="49" charset="-128"/>
                  <a:cs typeface="Calibri" panose="020F0502020204030204" pitchFamily="34" charset="0"/>
                </a:rPr>
                <a:t> When you are happy with your avatar, click OK.</a:t>
              </a:r>
              <a:endParaRPr lang="en-GB" sz="1800" dirty="0">
                <a:effectLst/>
                <a:latin typeface="Nunito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142E9A-E530-48A3-ABF6-58B8A3E8B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123" y="2694680"/>
              <a:ext cx="4904258" cy="3497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7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Class </a:t>
            </a:r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36"/>
            <a:ext cx="10515600" cy="41549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Look at your avatar. What information could we record about the images as database fields? 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354C36-E351-46CB-AF3D-47E0640EEC0F}"/>
              </a:ext>
            </a:extLst>
          </p:cNvPr>
          <p:cNvSpPr txBox="1">
            <a:spLocks/>
          </p:cNvSpPr>
          <p:nvPr/>
        </p:nvSpPr>
        <p:spPr>
          <a:xfrm>
            <a:off x="1331976" y="1804088"/>
            <a:ext cx="3093720" cy="2117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Examples: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Hair colour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Glasses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Headwear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Eye colour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Colour of clothing.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93AC15-11BF-4F51-96AC-E2DB3B210633}"/>
              </a:ext>
            </a:extLst>
          </p:cNvPr>
          <p:cNvSpPr txBox="1">
            <a:spLocks/>
          </p:cNvSpPr>
          <p:nvPr/>
        </p:nvSpPr>
        <p:spPr>
          <a:xfrm>
            <a:off x="838200" y="3977210"/>
            <a:ext cx="10515600" cy="41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What other fields could we also add that are not associated with the image but with the person?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F1B9BD-EE97-4D70-872E-5BA873D3F695}"/>
              </a:ext>
            </a:extLst>
          </p:cNvPr>
          <p:cNvSpPr txBox="1">
            <a:spLocks/>
          </p:cNvSpPr>
          <p:nvPr/>
        </p:nvSpPr>
        <p:spPr>
          <a:xfrm>
            <a:off x="4919472" y="2221423"/>
            <a:ext cx="5352288" cy="775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these could be drop-down lists?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Which are numbers and which are text?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9C16D4-B125-403B-A8E3-968542376475}"/>
              </a:ext>
            </a:extLst>
          </p:cNvPr>
          <p:cNvSpPr txBox="1">
            <a:spLocks/>
          </p:cNvSpPr>
          <p:nvPr/>
        </p:nvSpPr>
        <p:spPr>
          <a:xfrm>
            <a:off x="1331976" y="4314127"/>
            <a:ext cx="3233928" cy="1878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Examples: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Birthday month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Number of siblings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Favourite food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Hobbies.</a:t>
            </a:r>
          </a:p>
        </p:txBody>
      </p:sp>
    </p:spTree>
    <p:extLst>
      <p:ext uri="{BB962C8B-B14F-4D97-AF65-F5344CB8AC3E}">
        <p14:creationId xmlns:p14="http://schemas.microsoft.com/office/powerpoint/2010/main" val="8803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6732545-3932-4010-A3F1-41C781BFED6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Class Database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596C3A-9D93-4F94-9F5A-C53B417E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860"/>
            <a:ext cx="10515600" cy="121688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Nunito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On the front screen of 2Investigate, choose the ‘Select a Class’ database.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When you click the Choose button, you will be prompted to select the class.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F95523-FBDE-4B1F-8A8A-28FCC4454C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01170" y="2432967"/>
            <a:ext cx="953453" cy="112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A0BD11-4F91-41B3-9948-416270468D25}"/>
              </a:ext>
            </a:extLst>
          </p:cNvPr>
          <p:cNvGrpSpPr/>
          <p:nvPr/>
        </p:nvGrpSpPr>
        <p:grpSpPr>
          <a:xfrm>
            <a:off x="838200" y="2901668"/>
            <a:ext cx="10851323" cy="3098434"/>
            <a:chOff x="838200" y="2901668"/>
            <a:chExt cx="10851323" cy="3098434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15F5B3CB-C8CA-4061-AC2E-46073BB6D1AF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2217"/>
              <a:ext cx="5660136" cy="22477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GB" sz="1800" dirty="0">
                  <a:effectLst/>
                  <a:latin typeface="Nunito" panose="00000500000000000000" pitchFamily="2" charset="0"/>
                  <a:ea typeface="Arial" panose="020B0604020202020204" pitchFamily="34" charset="0"/>
                  <a:cs typeface="Calibri" panose="020F0502020204030204" pitchFamily="34" charset="0"/>
                </a:rPr>
                <a:t>This will add a record for each pupil in the class. It will automatically import the avatar images.</a:t>
              </a:r>
              <a:endParaRPr lang="en-GB" sz="1200" dirty="0"/>
            </a:p>
            <a:p>
              <a:pPr>
                <a:lnSpc>
                  <a:spcPct val="115000"/>
                </a:lnSpc>
                <a:spcBef>
                  <a:spcPts val="600"/>
                </a:spcBef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Arial" panose="020B0604020202020204" pitchFamily="34" charset="0"/>
                  <a:cs typeface="Calibri" panose="020F0502020204030204" pitchFamily="34" charset="0"/>
                </a:rPr>
                <a:t>A</a:t>
              </a:r>
              <a:r>
                <a:rPr lang="en-GB" sz="1800" dirty="0">
                  <a:effectLst/>
                  <a:latin typeface="Nunito" panose="00000500000000000000" pitchFamily="2" charset="0"/>
                  <a:ea typeface="Arial" panose="020B0604020202020204" pitchFamily="34" charset="0"/>
                  <a:cs typeface="Calibri" panose="020F0502020204030204" pitchFamily="34" charset="0"/>
                </a:rPr>
                <a:t>dd the required fields that you decided upon. </a:t>
              </a:r>
              <a:endPara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F7B6C1-A489-4C96-B313-863B6F7AFA0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705980" y="2901668"/>
              <a:ext cx="4983543" cy="30984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3" name="Picture 32">
            <a:hlinkClick r:id="rId6"/>
            <a:extLst>
              <a:ext uri="{FF2B5EF4-FFF2-40B4-BE49-F238E27FC236}">
                <a16:creationId xmlns:a16="http://schemas.microsoft.com/office/drawing/2014/main" id="{ECD0F8BC-3AC8-45B7-A902-AB965FBA2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5454" y="492083"/>
            <a:ext cx="1428949" cy="13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F98557-BEA3-40C7-AC8A-F356BBD83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982" y="1953542"/>
            <a:ext cx="75258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the Database </a:t>
            </a:r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ollaborative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3EA7B-C64C-4660-8D35-496299885F1F}"/>
              </a:ext>
            </a:extLst>
          </p:cNvPr>
          <p:cNvSpPr txBox="1">
            <a:spLocks/>
          </p:cNvSpPr>
          <p:nvPr/>
        </p:nvSpPr>
        <p:spPr>
          <a:xfrm>
            <a:off x="838200" y="1468332"/>
            <a:ext cx="10515600" cy="41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collaborative mean?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6C5790-D01E-4B4D-AF16-93B1758393D8}"/>
              </a:ext>
            </a:extLst>
          </p:cNvPr>
          <p:cNvSpPr txBox="1">
            <a:spLocks/>
          </p:cNvSpPr>
          <p:nvPr/>
        </p:nvSpPr>
        <p:spPr>
          <a:xfrm>
            <a:off x="838200" y="1883831"/>
            <a:ext cx="10515600" cy="118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describes when work is produced by two or more people working together.</a:t>
            </a:r>
          </a:p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2Investigate database can be made collaborative. Once it has been made collaborative, the structure cannot be changed, are you happy with the database fields before we do this?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9C0A55-502F-47C6-A12B-23FD32082B29}"/>
              </a:ext>
            </a:extLst>
          </p:cNvPr>
          <p:cNvSpPr txBox="1">
            <a:spLocks/>
          </p:cNvSpPr>
          <p:nvPr/>
        </p:nvSpPr>
        <p:spPr>
          <a:xfrm>
            <a:off x="838200" y="3086521"/>
            <a:ext cx="10515600" cy="77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it needs to be saved in a location which all the people who will collaborate on it, have access to. Where might this be?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0C7971-9724-4DAB-B742-4A920E283982}"/>
              </a:ext>
            </a:extLst>
          </p:cNvPr>
          <p:cNvSpPr txBox="1">
            <a:spLocks/>
          </p:cNvSpPr>
          <p:nvPr/>
        </p:nvSpPr>
        <p:spPr>
          <a:xfrm>
            <a:off x="838200" y="3858578"/>
            <a:ext cx="10515600" cy="367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class folder.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09D25D-0600-43A1-AB6C-C027BB05D531}"/>
              </a:ext>
            </a:extLst>
          </p:cNvPr>
          <p:cNvGrpSpPr/>
          <p:nvPr/>
        </p:nvGrpSpPr>
        <p:grpSpPr>
          <a:xfrm>
            <a:off x="838200" y="4312985"/>
            <a:ext cx="10515600" cy="1669022"/>
            <a:chOff x="838200" y="4312985"/>
            <a:chExt cx="10515600" cy="1669022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9D37B7F-F5E7-4293-955E-E241096857C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312985"/>
              <a:ext cx="10515600" cy="11253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600"/>
                </a:spcAft>
                <a:buBlip>
                  <a:blip r:embed="rId3"/>
                </a:buBlip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Click the collaborative button. This will prompt you to save the file. Do this, adding the word ‘collaborative’ to the filename to make it clear.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ED4CE6-7194-45A9-9C60-762DB4F4D5F9}"/>
                </a:ext>
              </a:extLst>
            </p:cNvPr>
            <p:cNvGrpSpPr/>
            <p:nvPr/>
          </p:nvGrpSpPr>
          <p:grpSpPr>
            <a:xfrm>
              <a:off x="4174332" y="5067762"/>
              <a:ext cx="2819469" cy="914245"/>
              <a:chOff x="4174332" y="5067762"/>
              <a:chExt cx="2819469" cy="9142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B046DCE-0719-45CB-96E9-8980F0D749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37" t="10186" r="12622" b="5523"/>
              <a:stretch/>
            </p:blipFill>
            <p:spPr>
              <a:xfrm>
                <a:off x="4174332" y="5103482"/>
                <a:ext cx="847725" cy="8332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AF1670C-CBC8-4B42-BC23-623C5A3A53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929" t="4967" r="11757" b="5431"/>
              <a:stretch/>
            </p:blipFill>
            <p:spPr>
              <a:xfrm>
                <a:off x="6096000" y="5067762"/>
                <a:ext cx="897801" cy="9142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4CC5225B-3CE0-432A-9D0D-05E95A662DDF}"/>
                  </a:ext>
                </a:extLst>
              </p:cNvPr>
              <p:cNvSpPr/>
              <p:nvPr/>
            </p:nvSpPr>
            <p:spPr>
              <a:xfrm>
                <a:off x="5297043" y="5340110"/>
                <a:ext cx="590632" cy="375954"/>
              </a:xfrm>
              <a:prstGeom prst="rightArrow">
                <a:avLst/>
              </a:prstGeom>
              <a:solidFill>
                <a:srgbClr val="8E24A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58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2: Completing the Database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3EA7B-C64C-4660-8D35-496299885F1F}"/>
              </a:ext>
            </a:extLst>
          </p:cNvPr>
          <p:cNvSpPr txBox="1">
            <a:spLocks/>
          </p:cNvSpPr>
          <p:nvPr/>
        </p:nvSpPr>
        <p:spPr>
          <a:xfrm>
            <a:off x="838200" y="1506432"/>
            <a:ext cx="8915400" cy="8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your own record in the collaborative database.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automatically save.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4500DC-A8F9-449C-8DD6-EBCD816562AC}"/>
              </a:ext>
            </a:extLst>
          </p:cNvPr>
          <p:cNvGrpSpPr/>
          <p:nvPr/>
        </p:nvGrpSpPr>
        <p:grpSpPr>
          <a:xfrm>
            <a:off x="838200" y="1992429"/>
            <a:ext cx="10629900" cy="4147677"/>
            <a:chOff x="838200" y="1992429"/>
            <a:chExt cx="10629900" cy="41476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C70BC2-E900-4C9C-AB46-897BE3D3D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4479" y="1992429"/>
              <a:ext cx="4182244" cy="32725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A93B73-5374-40F2-82C2-0C7687FDAE81}"/>
                </a:ext>
              </a:extLst>
            </p:cNvPr>
            <p:cNvSpPr txBox="1"/>
            <p:nvPr/>
          </p:nvSpPr>
          <p:spPr>
            <a:xfrm>
              <a:off x="838200" y="5493775"/>
              <a:ext cx="106299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Blip>
                  <a:blip r:embed="rId3"/>
                </a:buBlip>
              </a:pPr>
              <a:r>
                <a:rPr lang="en-GB" dirty="0">
                  <a:latin typeface="Nunito" panose="00000500000000000000" pitchFamily="2" charset="0"/>
                </a:rPr>
                <a:t>Once all the records are complete, write three questions about the class database for a partner to solve.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5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3: Extension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3EA7B-C64C-4660-8D35-496299885F1F}"/>
              </a:ext>
            </a:extLst>
          </p:cNvPr>
          <p:cNvSpPr txBox="1">
            <a:spLocks/>
          </p:cNvSpPr>
          <p:nvPr/>
        </p:nvSpPr>
        <p:spPr>
          <a:xfrm>
            <a:off x="838200" y="1506431"/>
            <a:ext cx="10191750" cy="358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complex questions using AND / OR / IF that might require two fields to be interrogated.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2Quiz activity for your classmates to complete based on the complex questions.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lvl="1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 has brown hair AND wears glasses?”</a:t>
            </a:r>
          </a:p>
          <a:p>
            <a:pPr lvl="1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“Which children have 2 OR fewer siblings?”</a:t>
            </a:r>
          </a:p>
          <a:p>
            <a:pPr lvl="1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“IF their eye colour is blue, who has a birthday in August?” </a:t>
            </a:r>
          </a:p>
        </p:txBody>
      </p:sp>
    </p:spTree>
    <p:extLst>
      <p:ext uri="{BB962C8B-B14F-4D97-AF65-F5344CB8AC3E}">
        <p14:creationId xmlns:p14="http://schemas.microsoft.com/office/powerpoint/2010/main" val="215445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4E1-0535-4D08-97CE-B5DBA22C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Success </a:t>
            </a:r>
            <a:r>
              <a:rPr lang="en-GB" b="1" dirty="0">
                <a:solidFill>
                  <a:srgbClr val="000000"/>
                </a:solidFill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000000"/>
                </a:solidFill>
                <a:effectLst/>
                <a:latin typeface="Palanquin Dark SemiBold" panose="020B0704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riteria</a:t>
            </a:r>
            <a:endParaRPr lang="en-GB" dirty="0">
              <a:latin typeface="Palanquin Dark SemiBold" panose="020B0704020203020204" pitchFamily="34" charset="0"/>
              <a:cs typeface="Palanquin Dark SemiBold" panose="020B0704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CCA1-1AAE-4DC4-A6EA-1B449F4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6731"/>
          </a:xfrm>
        </p:spPr>
        <p:txBody>
          <a:bodyPr/>
          <a:lstStyle/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understand the different ways to search a database.</a:t>
            </a:r>
          </a:p>
          <a:p>
            <a:pPr lvl="0"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search a database to answer questions correctly</a:t>
            </a: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10" ma:contentTypeDescription="Create a new document." ma:contentTypeScope="" ma:versionID="461bfb3530fe8f84ab61e3c17125b04b">
  <xsd:schema xmlns:xsd="http://www.w3.org/2001/XMLSchema" xmlns:xs="http://www.w3.org/2001/XMLSchema" xmlns:p="http://schemas.microsoft.com/office/2006/metadata/properties" xmlns:ns2="13450042-f009-418d-a922-a3175eeea887" targetNamespace="http://schemas.microsoft.com/office/2006/metadata/properties" ma:root="true" ma:fieldsID="cbf52875e240fa3741557331bd4d6006" ns2:_="">
    <xsd:import namespace="13450042-f009-418d-a922-a3175eeea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3F61E-650D-4EC9-9AA3-CD6C03C4BDE1}">
  <ds:schemaRefs>
    <ds:schemaRef ds:uri="http://purl.org/dc/elements/1.1/"/>
    <ds:schemaRef ds:uri="13450042-f009-418d-a922-a3175eeea887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0D0D8D-1E89-4CC8-9C4A-B4C15D674A3F}">
  <ds:schemaRefs>
    <ds:schemaRef ds:uri="13450042-f009-418d-a922-a3175eeea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808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Nunito</vt:lpstr>
      <vt:lpstr>Times New Roman</vt:lpstr>
      <vt:lpstr>Palanquin</vt:lpstr>
      <vt:lpstr>Symbol</vt:lpstr>
      <vt:lpstr>MS Mincho</vt:lpstr>
      <vt:lpstr>Arial</vt:lpstr>
      <vt:lpstr>Calibri Light</vt:lpstr>
      <vt:lpstr>Calibri</vt:lpstr>
      <vt:lpstr>Palanquin Dark SemiBold</vt:lpstr>
      <vt:lpstr>Office Theme</vt:lpstr>
      <vt:lpstr>Lesson 2:</vt:lpstr>
      <vt:lpstr>LO: To create a class database</vt:lpstr>
      <vt:lpstr>Activity 1: Creating an Avatar</vt:lpstr>
      <vt:lpstr>A Class Database</vt:lpstr>
      <vt:lpstr>PowerPoint Presentation</vt:lpstr>
      <vt:lpstr>Making the Database Collaborative</vt:lpstr>
      <vt:lpstr>Activity 2: Completing the Database</vt:lpstr>
      <vt:lpstr>Activity 3: Extension</vt:lpstr>
      <vt:lpstr>Review Success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5.4 - Databases - Lesson 2 - Slideshow</dc:title>
  <dc:creator>©2021 2Simple Limited</dc:creator>
  <cp:lastModifiedBy>Chanice Hurley</cp:lastModifiedBy>
  <cp:revision>13</cp:revision>
  <dcterms:created xsi:type="dcterms:W3CDTF">2021-04-13T07:23:00Z</dcterms:created>
  <dcterms:modified xsi:type="dcterms:W3CDTF">2021-11-22T14:29:32Z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</Properties>
</file>