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4"/>
  </p:sldMasterIdLst>
  <p:notesMasterIdLst>
    <p:notesMasterId r:id="rId13"/>
  </p:notesMasterIdLst>
  <p:sldIdLst>
    <p:sldId id="256" r:id="rId5"/>
    <p:sldId id="257" r:id="rId6"/>
    <p:sldId id="320" r:id="rId7"/>
    <p:sldId id="295" r:id="rId8"/>
    <p:sldId id="326" r:id="rId9"/>
    <p:sldId id="314" r:id="rId10"/>
    <p:sldId id="311" r:id="rId11"/>
    <p:sldId id="32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S Mincho" panose="02020609040205080304" pitchFamily="49" charset="-128"/>
      <p:regular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Palanquin" panose="020B0604020202020204" charset="0"/>
      <p:regular r:id="rId25"/>
      <p:bold r:id="rId26"/>
    </p:embeddedFont>
    <p:embeddedFont>
      <p:font typeface="Palanquin Dark SemiBold" panose="020B0604020202020204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E2"/>
    <a:srgbClr val="8E24AA"/>
    <a:srgbClr val="F3E0F8"/>
    <a:srgbClr val="C86EE0"/>
    <a:srgbClr val="BE53DB"/>
    <a:srgbClr val="BF5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51714-FE5D-4558-8AE2-441A44366670}" v="2" dt="2021-07-30T12:15:29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24" autoAdjust="0"/>
  </p:normalViewPr>
  <p:slideViewPr>
    <p:cSldViewPr snapToGrid="0">
      <p:cViewPr varScale="1">
        <p:scale>
          <a:sx n="95" d="100"/>
          <a:sy n="95" d="100"/>
        </p:scale>
        <p:origin x="115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699ED-DCBF-443D-BE23-2A84295EB88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01E05-DB08-4C28-BF09-AE681D68E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2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endParaRPr lang="en-GB" sz="1800" dirty="0">
              <a:solidFill>
                <a:schemeClr val="tx1"/>
              </a:solidFill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9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0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4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5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0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3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B8E6-B67F-4EFC-A3C5-BB02E4A19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7F624-9536-4526-9E46-37E06E017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BD8F-EDA7-496C-B236-D04EDCBB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F552-89BE-4385-89F3-4A10B31A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419C-1437-416B-B183-F95FE824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51B7-D811-436B-B8DB-76A54467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7092C-344B-46D5-A695-1888A0510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6D33C-E464-4081-872C-4CF14F82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DA7F-52DE-4EC3-B3AC-E02BC215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A36AD-A2E2-4368-98DD-EA5DB3EB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6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00188-0615-4E20-90EC-D6F183B4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1763-A88B-4B2A-8862-913DEC71E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388EF-317A-4E5A-B3F2-DB9DEF89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3E8D-B974-478A-B2DA-CB0AE624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5FEC-46C9-450D-9ED0-4BC60A45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B2E6-54A0-41A0-9FFA-BCFD7D83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4515-4003-4C9C-B272-92D06A1C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E4B43-C9CE-4363-A03B-DD198B2E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FE96-ECE6-4FEF-A9BD-1619B245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E6717-EAE9-4E4F-BC85-DF778082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5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6E90-7C2C-43CA-A788-F2B752EB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34339-8064-4F5F-9CB2-3F4BE477D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920B-999D-4572-8323-F9A04F68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2D174-D636-44FA-B4AF-667C720C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B7EE-44C7-4198-B5E7-45B50034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2D07-D4D3-48D6-8075-57FF230D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77DB-9DBB-4002-8A41-10B1D73CA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CDEB4-A4A1-458E-993D-14049DBBE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6A3BF-7304-43E5-9A78-DE00AC20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0AE6E-65F4-4730-9747-DB4A1FBA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2588D-2020-40C3-B11E-C4EA6608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6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CE40-354B-4AEF-BA97-D744D98C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7CF7-DACC-4EEC-8643-6F5F1524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6E172-B8C3-48EF-B158-F678A23D8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F2A59-1AF8-4BB8-917F-930E9186F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B6DBE-8825-48A9-B400-3DAF15B9E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06FE4-3CA2-4FDC-BB9E-A9058F1A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A6F0B-82FD-4D2C-AE4E-C088260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CE329-0C7E-4E6B-B603-4600371F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1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5680-2A71-4EDC-8498-C20FE5A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F8526-1331-4487-8FDD-F5CD36C9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D25FC-63E1-4813-8392-917D6143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15D6D-CD8D-471E-AEF3-56FBF7F4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4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D0135-9252-4C24-B5A1-57003563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CE995-676C-4F46-A7CC-3E65C4B3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D387B-18E9-4232-94ED-A30DA4D0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8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261B-419C-4345-898B-512B4DED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9CEA-A93C-4B0B-820C-091E0691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125EC-49D4-4D9A-A0CD-C13B95E9F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DE6D-A481-40F4-8C4C-C8169ED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A2C54-F8C1-4587-9343-AF7D514C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DC779-21DB-436B-9927-7B4FDF3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3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33CD-D346-4AE1-BD4F-3DC39A91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486D8-4C82-428D-8755-3E9C83101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F9A21-9D2B-43A0-9E84-BB3AE1CE6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AD74-D833-41FD-B752-F6E5F9E2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01212-DFDC-4063-A7BD-A05D2868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C2A23-05F0-45FA-B92F-33712009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1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84367-756C-45B9-BB01-10E0FDF1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EE170-561C-4181-9BD1-FC93F589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0084-6C5C-4E6F-AE78-5FD4DE891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CAF9-9019-4E72-9BCD-FE2770F4393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A0EA2-8755-4225-80E5-109EA9D62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7392-578D-49DE-AEF7-07C4B06F3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3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purplemash.com/app/tools/2Conne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0B9415-FB6B-4306-A8CF-3833B05C74F0}"/>
              </a:ext>
            </a:extLst>
          </p:cNvPr>
          <p:cNvSpPr/>
          <p:nvPr/>
        </p:nvSpPr>
        <p:spPr>
          <a:xfrm>
            <a:off x="4322174" y="0"/>
            <a:ext cx="7869826" cy="6857999"/>
          </a:xfrm>
          <a:prstGeom prst="rect">
            <a:avLst/>
          </a:prstGeom>
          <a:solidFill>
            <a:srgbClr val="8E2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5" name="Graphic 63">
            <a:extLst>
              <a:ext uri="{FF2B5EF4-FFF2-40B4-BE49-F238E27FC236}">
                <a16:creationId xmlns:a16="http://schemas.microsoft.com/office/drawing/2014/main" id="{9BC05247-EC89-4E18-AAC7-769930391E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9524"/>
            <a:ext cx="4505325" cy="6867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E66B1-EE11-46E8-9D2F-388E12025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Lesson 4:</a:t>
            </a:r>
            <a:endParaRPr lang="en-GB" sz="4000" dirty="0">
              <a:solidFill>
                <a:schemeClr val="bg1"/>
              </a:solidFill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BD2A7-BC2A-4300-AFBB-8B3304D19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Reliability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16F28-871B-42AE-8B42-15273F2FB254}"/>
              </a:ext>
            </a:extLst>
          </p:cNvPr>
          <p:cNvSpPr txBox="1"/>
          <p:nvPr/>
        </p:nvSpPr>
        <p:spPr>
          <a:xfrm>
            <a:off x="7999136" y="220950"/>
            <a:ext cx="3584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Computing Scheme of Work</a:t>
            </a:r>
            <a:b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Unit 5.2 – Online Safety</a:t>
            </a:r>
          </a:p>
        </p:txBody>
      </p:sp>
    </p:spTree>
    <p:extLst>
      <p:ext uri="{BB962C8B-B14F-4D97-AF65-F5344CB8AC3E}">
        <p14:creationId xmlns:p14="http://schemas.microsoft.com/office/powerpoint/2010/main" val="86858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LO: To know that different forms of communication are reliable and appropriate when used.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37139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 CRITERIA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show an understanding of the advantages and disadvantages of different forms of communication and when it is appropriate to use each.</a:t>
            </a:r>
          </a:p>
          <a:p>
            <a:pPr marL="0" lvl="0" indent="0">
              <a:spcAft>
                <a:spcPts val="600"/>
              </a:spcAft>
              <a:buNone/>
            </a:pP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2</a:t>
            </a:r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20291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C11E-810D-4241-9EDB-79E2DA6B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86" y="365125"/>
            <a:ext cx="10916514" cy="1645501"/>
          </a:xfrm>
        </p:spPr>
        <p:txBody>
          <a:bodyPr>
            <a:normAutofit/>
          </a:bodyPr>
          <a:lstStyle/>
          <a:p>
            <a:r>
              <a:rPr lang="en-GB" dirty="0"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Activity 1: Finding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515EE-79B7-4FB7-AD9A-669DAAF349B1}"/>
              </a:ext>
            </a:extLst>
          </p:cNvPr>
          <p:cNvSpPr txBox="1"/>
          <p:nvPr/>
        </p:nvSpPr>
        <p:spPr>
          <a:xfrm>
            <a:off x="487855" y="1663646"/>
            <a:ext cx="1086594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Nunito" panose="00000500000000000000" pitchFamily="2" charset="0"/>
              </a:rPr>
              <a:t>What is the best way of finding out information?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Nunito" panose="00000500000000000000" pitchFamily="2" charset="0"/>
              </a:rPr>
              <a:t>You have been learning about finding out information using the Internet but what about other forms of communication?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endParaRPr lang="en-GB" dirty="0">
              <a:latin typeface="Nunito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latin typeface="Nunito" panose="00000500000000000000" pitchFamily="2" charset="0"/>
              </a:rPr>
              <a:t>Task – create a spider diagram that shows all the different methods of communicating. Feel free to use the 2Connect app on Purple Mash.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Nunito" panose="00000500000000000000" pitchFamily="2" charset="0"/>
              </a:rPr>
              <a:t>Like the diagram below. Use different colours and add nodes to the method nodes with any issues in this form of communication. Here is an example:</a:t>
            </a:r>
          </a:p>
          <a:p>
            <a:pPr>
              <a:spcAft>
                <a:spcPts val="600"/>
              </a:spcAft>
            </a:pPr>
            <a:endParaRPr lang="en-GB" dirty="0">
              <a:latin typeface="Nunito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6239-0932-4E4F-84EC-41AF28ED9323}"/>
              </a:ext>
            </a:extLst>
          </p:cNvPr>
          <p:cNvSpPr/>
          <p:nvPr/>
        </p:nvSpPr>
        <p:spPr>
          <a:xfrm>
            <a:off x="5431480" y="1384427"/>
            <a:ext cx="247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It can be very confusing!</a:t>
            </a: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C6A6FBC5-3BB8-40C4-8E73-897CA9572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720" y="654175"/>
            <a:ext cx="1324160" cy="139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26CB11-30EC-41D3-825A-4D63B96D1F8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391" y="4049368"/>
            <a:ext cx="4772156" cy="276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48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GB" b="1" dirty="0"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or Face-to-Face?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634736"/>
            <a:ext cx="4579876" cy="34655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20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are these different methods of communication?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2000" dirty="0"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Have you used them all?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20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there downsides to any of these methods in your experience?</a:t>
            </a:r>
          </a:p>
        </p:txBody>
      </p:sp>
      <p:pic>
        <p:nvPicPr>
          <p:cNvPr id="10" name="Picture 9" descr="A picture containing indoor, computer, office&#10;&#10;Description automatically generated">
            <a:extLst>
              <a:ext uri="{FF2B5EF4-FFF2-40B4-BE49-F238E27FC236}">
                <a16:creationId xmlns:a16="http://schemas.microsoft.com/office/drawing/2014/main" id="{2BCB07FE-A6C8-4DDF-917C-6FEA3BCAC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16930" b="-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6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DD4D8258-FB30-4C84-A616-A7F1949DC1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r="28311" b="2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2" name="Picture 11" descr="A couple of childr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978A9188-379D-4435-802E-4D9E437C8D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-2" b="-2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851" y="6321425"/>
            <a:ext cx="1237615" cy="34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56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hild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705B76F7-B58C-4CD9-A30B-32341B042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" r="23298" b="235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55" y="771988"/>
            <a:ext cx="4023360" cy="14787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Online or Face-to-Face?</a:t>
            </a:r>
            <a:endParaRPr lang="en-US" sz="4800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82" y="2220860"/>
            <a:ext cx="4023359" cy="63814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n-US" sz="1800" dirty="0">
                <a:effectLst/>
                <a:latin typeface="Nunito" panose="00000500000000000000" pitchFamily="2" charset="0"/>
              </a:rPr>
              <a:t>What emotion does it look like the girl is feeling?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851" y="6321425"/>
            <a:ext cx="1237615" cy="342900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DAA6FCA-E527-46AA-8186-07160A70FBA8}"/>
              </a:ext>
            </a:extLst>
          </p:cNvPr>
          <p:cNvSpPr txBox="1">
            <a:spLocks/>
          </p:cNvSpPr>
          <p:nvPr/>
        </p:nvSpPr>
        <p:spPr>
          <a:xfrm>
            <a:off x="458169" y="3577183"/>
            <a:ext cx="4023359" cy="638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>
                <a:latin typeface="Nunito" panose="00000500000000000000" pitchFamily="2" charset="0"/>
              </a:rPr>
              <a:t>Has online communication ever made you feel this way?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4D5AEE4-29A8-4559-BBC8-74D845797954}"/>
              </a:ext>
            </a:extLst>
          </p:cNvPr>
          <p:cNvSpPr txBox="1">
            <a:spLocks/>
          </p:cNvSpPr>
          <p:nvPr/>
        </p:nvSpPr>
        <p:spPr>
          <a:xfrm>
            <a:off x="481029" y="2859003"/>
            <a:ext cx="4023359" cy="638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>
                <a:latin typeface="Nunito" panose="00000500000000000000" pitchFamily="2" charset="0"/>
              </a:rPr>
              <a:t>What could have happened here? Notice the phone on the floor.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5D2246B-1BAE-415D-8E69-AA72F51AF984}"/>
              </a:ext>
            </a:extLst>
          </p:cNvPr>
          <p:cNvSpPr txBox="1">
            <a:spLocks/>
          </p:cNvSpPr>
          <p:nvPr/>
        </p:nvSpPr>
        <p:spPr>
          <a:xfrm>
            <a:off x="458168" y="4336135"/>
            <a:ext cx="4023359" cy="638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>
                <a:latin typeface="Nunito" panose="00000500000000000000" pitchFamily="2" charset="0"/>
              </a:rPr>
              <a:t>What advice could you give the girl?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848DC98-FA9D-453B-B5DA-78A10F755852}"/>
              </a:ext>
            </a:extLst>
          </p:cNvPr>
          <p:cNvSpPr txBox="1">
            <a:spLocks/>
          </p:cNvSpPr>
          <p:nvPr/>
        </p:nvSpPr>
        <p:spPr>
          <a:xfrm>
            <a:off x="942357" y="5055907"/>
            <a:ext cx="4023359" cy="638144"/>
          </a:xfrm>
          <a:prstGeom prst="wedgeRoundRectCallout">
            <a:avLst>
              <a:gd name="adj1" fmla="val 112690"/>
              <a:gd name="adj2" fmla="val 19086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</a:rPr>
              <a:t>Do you always need to reply instantly to an instant message</a:t>
            </a:r>
            <a:r>
              <a:rPr lang="en-US" sz="1800" dirty="0">
                <a:latin typeface="Nunito" panose="00000500000000000000" pitchFamily="2" charset="0"/>
              </a:rPr>
              <a:t>?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93D644B-9BD6-4100-B44D-01C1181E7D75}"/>
              </a:ext>
            </a:extLst>
          </p:cNvPr>
          <p:cNvSpPr txBox="1">
            <a:spLocks/>
          </p:cNvSpPr>
          <p:nvPr/>
        </p:nvSpPr>
        <p:spPr>
          <a:xfrm>
            <a:off x="5535167" y="4565208"/>
            <a:ext cx="4023359" cy="1123927"/>
          </a:xfrm>
          <a:prstGeom prst="wedgeRoundRectCallout">
            <a:avLst>
              <a:gd name="adj1" fmla="val 10654"/>
              <a:gd name="adj2" fmla="val 1024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an it sometimes be useful to stop and think and even ‘sleep on it’ when dealing with a difficult situation</a:t>
            </a:r>
            <a:r>
              <a:rPr lang="en-US" sz="1800" dirty="0">
                <a:latin typeface="Nunito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97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71" y="521058"/>
            <a:ext cx="10186076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Online or Face-to-Face?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851" y="6321425"/>
            <a:ext cx="1237615" cy="342900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880687-1452-48E9-81C0-3638F5DD3768}"/>
              </a:ext>
            </a:extLst>
          </p:cNvPr>
          <p:cNvSpPr txBox="1">
            <a:spLocks/>
          </p:cNvSpPr>
          <p:nvPr/>
        </p:nvSpPr>
        <p:spPr>
          <a:xfrm>
            <a:off x="892871" y="1591387"/>
            <a:ext cx="10546857" cy="45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</a:rPr>
              <a:t>You could try role playing this situation face-to-face, would the outcome be different?</a:t>
            </a:r>
          </a:p>
        </p:txBody>
      </p:sp>
      <p:pic>
        <p:nvPicPr>
          <p:cNvPr id="4" name="Picture 3" descr="A group of people sitting in a lecture hall&#10;&#10;Description automatically generated with low confidence">
            <a:extLst>
              <a:ext uri="{FF2B5EF4-FFF2-40B4-BE49-F238E27FC236}">
                <a16:creationId xmlns:a16="http://schemas.microsoft.com/office/drawing/2014/main" id="{90915A31-0F03-4C90-A5F3-8FA1C7826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64979"/>
            <a:ext cx="5920466" cy="3215935"/>
          </a:xfrm>
          <a:prstGeom prst="rect">
            <a:avLst/>
          </a:prstGeom>
        </p:spPr>
      </p:pic>
      <p:pic>
        <p:nvPicPr>
          <p:cNvPr id="8" name="Picture 7" descr="A picture containing indoor, sofa, person, window&#10;&#10;Description automatically generated">
            <a:extLst>
              <a:ext uri="{FF2B5EF4-FFF2-40B4-BE49-F238E27FC236}">
                <a16:creationId xmlns:a16="http://schemas.microsoft.com/office/drawing/2014/main" id="{ACE2FDD5-892E-404E-8CD4-442BFEC84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2" y="2061528"/>
            <a:ext cx="4750479" cy="316698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2741F7-6BE3-47C1-9598-8622C2BEF7E7}"/>
              </a:ext>
            </a:extLst>
          </p:cNvPr>
          <p:cNvSpPr/>
          <p:nvPr/>
        </p:nvSpPr>
        <p:spPr>
          <a:xfrm>
            <a:off x="3371850" y="2286000"/>
            <a:ext cx="2438400" cy="695760"/>
          </a:xfrm>
          <a:prstGeom prst="wedgeRoundRectCallout">
            <a:avLst>
              <a:gd name="adj1" fmla="val -57161"/>
              <a:gd name="adj2" fmla="val 1241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Let’s meet up l8r?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E44C32F5-F966-49BF-A5FE-DADA763CA4B5}"/>
              </a:ext>
            </a:extLst>
          </p:cNvPr>
          <p:cNvSpPr/>
          <p:nvPr/>
        </p:nvSpPr>
        <p:spPr>
          <a:xfrm>
            <a:off x="7391400" y="4476750"/>
            <a:ext cx="257175" cy="2095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98DED21-5660-459C-8D8D-028CA0D729D0}"/>
              </a:ext>
            </a:extLst>
          </p:cNvPr>
          <p:cNvSpPr/>
          <p:nvPr/>
        </p:nvSpPr>
        <p:spPr>
          <a:xfrm>
            <a:off x="3524250" y="2438400"/>
            <a:ext cx="2438400" cy="695760"/>
          </a:xfrm>
          <a:prstGeom prst="wedgeRoundRectCallout">
            <a:avLst>
              <a:gd name="adj1" fmla="val -57161"/>
              <a:gd name="adj2" fmla="val 1241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Hey, why aren’t you replying?</a:t>
            </a:r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2F574B21-3626-44B7-AC3F-6503EB53DB51}"/>
              </a:ext>
            </a:extLst>
          </p:cNvPr>
          <p:cNvSpPr/>
          <p:nvPr/>
        </p:nvSpPr>
        <p:spPr>
          <a:xfrm>
            <a:off x="7400925" y="4429125"/>
            <a:ext cx="257175" cy="2095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A2B4D5A-B1DE-490A-83FE-54EC13D9C544}"/>
              </a:ext>
            </a:extLst>
          </p:cNvPr>
          <p:cNvSpPr/>
          <p:nvPr/>
        </p:nvSpPr>
        <p:spPr>
          <a:xfrm>
            <a:off x="3676650" y="2590800"/>
            <a:ext cx="2438400" cy="695760"/>
          </a:xfrm>
          <a:prstGeom prst="wedgeRoundRectCallout">
            <a:avLst>
              <a:gd name="adj1" fmla="val -57161"/>
              <a:gd name="adj2" fmla="val 1241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Abs?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FA65993-D89F-4B6A-9DDC-BF39C0F94770}"/>
              </a:ext>
            </a:extLst>
          </p:cNvPr>
          <p:cNvSpPr/>
          <p:nvPr/>
        </p:nvSpPr>
        <p:spPr>
          <a:xfrm>
            <a:off x="3829050" y="2743200"/>
            <a:ext cx="2438400" cy="695760"/>
          </a:xfrm>
          <a:prstGeom prst="wedgeRoundRectCallout">
            <a:avLst>
              <a:gd name="adj1" fmla="val -57161"/>
              <a:gd name="adj2" fmla="val 1241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r u ignoring me?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3A9AC2B7-4620-4D3F-90C1-5990B0E0CADE}"/>
              </a:ext>
            </a:extLst>
          </p:cNvPr>
          <p:cNvSpPr/>
          <p:nvPr/>
        </p:nvSpPr>
        <p:spPr>
          <a:xfrm>
            <a:off x="3981450" y="2895600"/>
            <a:ext cx="2438400" cy="695760"/>
          </a:xfrm>
          <a:prstGeom prst="wedgeRoundRectCallout">
            <a:avLst>
              <a:gd name="adj1" fmla="val -57161"/>
              <a:gd name="adj2" fmla="val 1241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Well ,forget it. I didn’t really want to see you.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22B81B2-5845-4440-80E5-490556E96682}"/>
              </a:ext>
            </a:extLst>
          </p:cNvPr>
          <p:cNvSpPr/>
          <p:nvPr/>
        </p:nvSpPr>
        <p:spPr>
          <a:xfrm>
            <a:off x="4133850" y="3048000"/>
            <a:ext cx="2438400" cy="861718"/>
          </a:xfrm>
          <a:prstGeom prst="wedgeRoundRectCallout">
            <a:avLst>
              <a:gd name="adj1" fmla="val -57161"/>
              <a:gd name="adj2" fmla="val 1241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Don’t bother talking to me in school tomorrow.</a:t>
            </a:r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A4902512-E456-4EF4-B91D-6A508326FA7A}"/>
              </a:ext>
            </a:extLst>
          </p:cNvPr>
          <p:cNvSpPr/>
          <p:nvPr/>
        </p:nvSpPr>
        <p:spPr>
          <a:xfrm>
            <a:off x="7429500" y="4486275"/>
            <a:ext cx="257175" cy="2095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xplosion: 8 Points 26">
            <a:extLst>
              <a:ext uri="{FF2B5EF4-FFF2-40B4-BE49-F238E27FC236}">
                <a16:creationId xmlns:a16="http://schemas.microsoft.com/office/drawing/2014/main" id="{77240E16-2EF0-474E-A377-FC2C2E8FAA2A}"/>
              </a:ext>
            </a:extLst>
          </p:cNvPr>
          <p:cNvSpPr/>
          <p:nvPr/>
        </p:nvSpPr>
        <p:spPr>
          <a:xfrm>
            <a:off x="7419975" y="4486275"/>
            <a:ext cx="257175" cy="2095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0A2369B-C721-4F83-850B-6520552B8037}"/>
              </a:ext>
            </a:extLst>
          </p:cNvPr>
          <p:cNvSpPr txBox="1">
            <a:spLocks/>
          </p:cNvSpPr>
          <p:nvPr/>
        </p:nvSpPr>
        <p:spPr>
          <a:xfrm>
            <a:off x="751235" y="5449198"/>
            <a:ext cx="9203629" cy="45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</a:rPr>
              <a:t>How will Abs feel when she leaves the cinema and looks at their phone?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207C16A-DC8B-483D-BFE9-C16C686FFF90}"/>
              </a:ext>
            </a:extLst>
          </p:cNvPr>
          <p:cNvSpPr txBox="1">
            <a:spLocks/>
          </p:cNvSpPr>
          <p:nvPr/>
        </p:nvSpPr>
        <p:spPr>
          <a:xfrm>
            <a:off x="8480364" y="5449198"/>
            <a:ext cx="3525490" cy="45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GB" sz="1800" dirty="0">
                <a:latin typeface="Nunito" panose="00000500000000000000" pitchFamily="2" charset="0"/>
              </a:rPr>
              <a:t>Sorry? Angry? Confused?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4245D72-3C74-4371-88EB-B549EC777DC2}"/>
              </a:ext>
            </a:extLst>
          </p:cNvPr>
          <p:cNvSpPr txBox="1">
            <a:spLocks/>
          </p:cNvSpPr>
          <p:nvPr/>
        </p:nvSpPr>
        <p:spPr>
          <a:xfrm>
            <a:off x="751235" y="5838577"/>
            <a:ext cx="9203629" cy="45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</a:rPr>
              <a:t>Is there anything more that you can now add to the 2Connect file that you started?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3075D7-7FD1-4FDB-9467-B49D0F9BD0C0}"/>
              </a:ext>
            </a:extLst>
          </p:cNvPr>
          <p:cNvSpPr/>
          <p:nvPr/>
        </p:nvSpPr>
        <p:spPr>
          <a:xfrm>
            <a:off x="9385160" y="150725"/>
            <a:ext cx="2631306" cy="802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slide needs to use the slideshow</a:t>
            </a:r>
          </a:p>
        </p:txBody>
      </p:sp>
    </p:spTree>
    <p:extLst>
      <p:ext uri="{BB962C8B-B14F-4D97-AF65-F5344CB8AC3E}">
        <p14:creationId xmlns:p14="http://schemas.microsoft.com/office/powerpoint/2010/main" val="39891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50"/>
                            </p:stCondLst>
                            <p:childTnLst>
                              <p:par>
                                <p:cTn id="62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7" grpId="0" animBg="1"/>
      <p:bldP spid="18" grpId="0" animBg="1"/>
      <p:bldP spid="18" grpId="1" animBg="1"/>
      <p:bldP spid="18" grpId="2" animBg="1"/>
      <p:bldP spid="18" grpId="3" animBg="1"/>
      <p:bldP spid="19" grpId="0" animBg="1"/>
      <p:bldP spid="21" grpId="0" animBg="1"/>
      <p:bldP spid="22" grpId="0" animBg="1"/>
      <p:bldP spid="24" grpId="0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C11E-810D-4241-9EDB-79E2DA6B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55" y="362288"/>
            <a:ext cx="9761931" cy="1645501"/>
          </a:xfrm>
        </p:spPr>
        <p:txBody>
          <a:bodyPr>
            <a:normAutofit/>
          </a:bodyPr>
          <a:lstStyle/>
          <a:p>
            <a:r>
              <a:rPr lang="en-GB" dirty="0"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Activity 2: Extension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515EE-79B7-4FB7-AD9A-669DAAF349B1}"/>
              </a:ext>
            </a:extLst>
          </p:cNvPr>
          <p:cNvSpPr txBox="1"/>
          <p:nvPr/>
        </p:nvSpPr>
        <p:spPr>
          <a:xfrm>
            <a:off x="563635" y="1592372"/>
            <a:ext cx="109636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Nunito" panose="00000500000000000000" pitchFamily="2" charset="0"/>
              </a:rPr>
              <a:t>Open 2Question and create a new branching database that provides a template for the best forms of communication that was discussed earlier in the lesson. Focus on communicating with an adult in different situations.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Nunito" panose="00000500000000000000" pitchFamily="2" charset="0"/>
              </a:rPr>
              <a:t>How can each question be represented by a clear image (i.e. “Can they be disturbed?” might be represented by an ear with a red cross). 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Nunito" panose="00000500000000000000" pitchFamily="2" charset="0"/>
              </a:rPr>
              <a:t>Only use images from Purple Mash clipart.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6239-0932-4E4F-84EC-41AF28ED9323}"/>
              </a:ext>
            </a:extLst>
          </p:cNvPr>
          <p:cNvSpPr/>
          <p:nvPr/>
        </p:nvSpPr>
        <p:spPr>
          <a:xfrm>
            <a:off x="5431480" y="1384427"/>
            <a:ext cx="247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It can be very confusing!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116566-D100-4AB9-876F-F4506C8ADD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C89949-D020-4286-A9D3-427D2C6D436E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9</a:t>
            </a:r>
            <a:endParaRPr lang="en-GB" sz="1050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B5AFB8-D288-41ED-B5D3-52197452D44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3635" y="3815388"/>
            <a:ext cx="3122540" cy="226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1961EAE8-2689-45C5-A241-FF7DCFCAA24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820159" y="3833424"/>
            <a:ext cx="3122539" cy="227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29454D3-5B73-451B-A0A1-A94137FFDAB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076682" y="3029928"/>
            <a:ext cx="4780038" cy="301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99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561619-71F9-4CAA-AF31-2B85EDFEF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2" y="210033"/>
            <a:ext cx="11034716" cy="64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1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9A8F9B8A978A47A35AB74DB814E8C0" ma:contentTypeVersion="10" ma:contentTypeDescription="Create a new document." ma:contentTypeScope="" ma:versionID="461bfb3530fe8f84ab61e3c17125b04b">
  <xsd:schema xmlns:xsd="http://www.w3.org/2001/XMLSchema" xmlns:xs="http://www.w3.org/2001/XMLSchema" xmlns:p="http://schemas.microsoft.com/office/2006/metadata/properties" xmlns:ns2="13450042-f009-418d-a922-a3175eeea887" targetNamespace="http://schemas.microsoft.com/office/2006/metadata/properties" ma:root="true" ma:fieldsID="cbf52875e240fa3741557331bd4d6006" ns2:_="">
    <xsd:import namespace="13450042-f009-418d-a922-a3175eeea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50042-f009-418d-a922-a3175eeea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3F61E-650D-4EC9-9AA3-CD6C03C4BDE1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3450042-f009-418d-a922-a3175eeea887"/>
  </ds:schemaRefs>
</ds:datastoreItem>
</file>

<file path=customXml/itemProps2.xml><?xml version="1.0" encoding="utf-8"?>
<ds:datastoreItem xmlns:ds="http://schemas.openxmlformats.org/officeDocument/2006/customXml" ds:itemID="{39BE24D3-BAA6-4642-A465-9A1A107A6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50042-f009-418d-a922-a3175eeea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F2F33F-5076-4400-BB2A-AEDD9CA959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11011</TotalTime>
  <Words>491</Words>
  <Application>Microsoft Office PowerPoint</Application>
  <PresentationFormat>Widescreen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Palanquin Dark SemiBold</vt:lpstr>
      <vt:lpstr>Symbol</vt:lpstr>
      <vt:lpstr>Calibri Light</vt:lpstr>
      <vt:lpstr>Palanquin</vt:lpstr>
      <vt:lpstr>Calibri</vt:lpstr>
      <vt:lpstr>Times New Roman</vt:lpstr>
      <vt:lpstr>Arial</vt:lpstr>
      <vt:lpstr>Nunito</vt:lpstr>
      <vt:lpstr>MS Mincho</vt:lpstr>
      <vt:lpstr>Office Theme</vt:lpstr>
      <vt:lpstr>Lesson 4:</vt:lpstr>
      <vt:lpstr>LO: To know that different forms of communication are reliable and appropriate when used. </vt:lpstr>
      <vt:lpstr>Activity 1: Finding Information</vt:lpstr>
      <vt:lpstr>Online or Face-to-Face?</vt:lpstr>
      <vt:lpstr>Online or Face-to-Face?</vt:lpstr>
      <vt:lpstr>Online or Face-to-Face?</vt:lpstr>
      <vt:lpstr>Activity 2: Extension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5.2 Online Safety - Lesson 4 -  Slideshow</dc:title>
  <dc:creator>©2021 2Simple Limited</dc:creator>
  <cp:lastModifiedBy>Chanice Hurley</cp:lastModifiedBy>
  <cp:revision>19</cp:revision>
  <dcterms:created xsi:type="dcterms:W3CDTF">2021-04-13T07:23:00Z</dcterms:created>
  <dcterms:modified xsi:type="dcterms:W3CDTF">2021-11-17T16:32:54Z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0x010100F29A8F9B8A978A47A35AB74DB814E8C0</vt:lpwstr>
  </property>
</Properties>
</file>