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5848" autoAdjust="0"/>
  </p:normalViewPr>
  <p:slideViewPr>
    <p:cSldViewPr snapToGrid="0">
      <p:cViewPr varScale="1">
        <p:scale>
          <a:sx n="98" d="100"/>
          <a:sy n="98" d="100"/>
        </p:scale>
        <p:origin x="101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E152CF-ABE1-45C6-8DB4-FF8F38C765FF}" type="datetimeFigureOut">
              <a:rPr lang="en-GB" smtClean="0"/>
              <a:t>15/11/2021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D44EB3-442F-454B-BC8A-BEB397297697}" type="slidenum">
              <a:rPr lang="en-GB" smtClean="0"/>
              <a:t>‹#›</a:t>
            </a:fld>
            <a:endParaRPr lang="en-GB"/>
          </a:p>
        </p:txBody>
      </p:sp>
    </p:spTree>
    <p:extLst>
      <p:ext uri="{BB962C8B-B14F-4D97-AF65-F5344CB8AC3E}">
        <p14:creationId xmlns:p14="http://schemas.microsoft.com/office/powerpoint/2010/main" val="2033553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3. Sadly yes- children with SEND, children who are different to the majority e.g. race, ethnicity, religious beliefs etc. </a:t>
            </a:r>
          </a:p>
        </p:txBody>
      </p:sp>
      <p:sp>
        <p:nvSpPr>
          <p:cNvPr id="4" name="Slide Number Placeholder 3"/>
          <p:cNvSpPr>
            <a:spLocks noGrp="1"/>
          </p:cNvSpPr>
          <p:nvPr>
            <p:ph type="sldNum" sz="quarter" idx="5"/>
          </p:nvPr>
        </p:nvSpPr>
        <p:spPr/>
        <p:txBody>
          <a:bodyPr/>
          <a:lstStyle/>
          <a:p>
            <a:fld id="{52D44EB3-442F-454B-BC8A-BEB397297697}" type="slidenum">
              <a:rPr lang="en-GB" smtClean="0"/>
              <a:t>5</a:t>
            </a:fld>
            <a:endParaRPr lang="en-GB"/>
          </a:p>
        </p:txBody>
      </p:sp>
    </p:spTree>
    <p:extLst>
      <p:ext uri="{BB962C8B-B14F-4D97-AF65-F5344CB8AC3E}">
        <p14:creationId xmlns:p14="http://schemas.microsoft.com/office/powerpoint/2010/main" val="1305853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Have you ever experienced bullying before? If so, would you like to share? </a:t>
            </a:r>
          </a:p>
          <a:p>
            <a:endParaRPr lang="en-GB" dirty="0"/>
          </a:p>
        </p:txBody>
      </p:sp>
      <p:sp>
        <p:nvSpPr>
          <p:cNvPr id="4" name="Slide Number Placeholder 3"/>
          <p:cNvSpPr>
            <a:spLocks noGrp="1"/>
          </p:cNvSpPr>
          <p:nvPr>
            <p:ph type="sldNum" sz="quarter" idx="5"/>
          </p:nvPr>
        </p:nvSpPr>
        <p:spPr/>
        <p:txBody>
          <a:bodyPr/>
          <a:lstStyle/>
          <a:p>
            <a:fld id="{52D44EB3-442F-454B-BC8A-BEB397297697}" type="slidenum">
              <a:rPr lang="en-GB" smtClean="0"/>
              <a:t>6</a:t>
            </a:fld>
            <a:endParaRPr lang="en-GB"/>
          </a:p>
        </p:txBody>
      </p:sp>
    </p:spTree>
    <p:extLst>
      <p:ext uri="{BB962C8B-B14F-4D97-AF65-F5344CB8AC3E}">
        <p14:creationId xmlns:p14="http://schemas.microsoft.com/office/powerpoint/2010/main" val="2968481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CEF7B-EC5E-416B-86DD-47F0387039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72650D5-B23B-4727-8BE1-E648F87FFC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BF97965-E07D-488C-BD07-E0ACEBA9178C}"/>
              </a:ext>
            </a:extLst>
          </p:cNvPr>
          <p:cNvSpPr>
            <a:spLocks noGrp="1"/>
          </p:cNvSpPr>
          <p:nvPr>
            <p:ph type="dt" sz="half" idx="10"/>
          </p:nvPr>
        </p:nvSpPr>
        <p:spPr/>
        <p:txBody>
          <a:bodyPr/>
          <a:lstStyle/>
          <a:p>
            <a:fld id="{A19877A1-C0A6-4A6C-A882-8F65170D72E0}" type="datetimeFigureOut">
              <a:rPr lang="en-GB" smtClean="0"/>
              <a:t>15/11/2021</a:t>
            </a:fld>
            <a:endParaRPr lang="en-GB"/>
          </a:p>
        </p:txBody>
      </p:sp>
      <p:sp>
        <p:nvSpPr>
          <p:cNvPr id="5" name="Footer Placeholder 4">
            <a:extLst>
              <a:ext uri="{FF2B5EF4-FFF2-40B4-BE49-F238E27FC236}">
                <a16:creationId xmlns:a16="http://schemas.microsoft.com/office/drawing/2014/main" id="{219BEC33-144A-43DC-8514-2DA0F6BF55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1A4D246-4198-4D2A-838E-981BDE8BC01C}"/>
              </a:ext>
            </a:extLst>
          </p:cNvPr>
          <p:cNvSpPr>
            <a:spLocks noGrp="1"/>
          </p:cNvSpPr>
          <p:nvPr>
            <p:ph type="sldNum" sz="quarter" idx="12"/>
          </p:nvPr>
        </p:nvSpPr>
        <p:spPr/>
        <p:txBody>
          <a:bodyPr/>
          <a:lstStyle/>
          <a:p>
            <a:fld id="{38914635-6444-414F-BD43-1615DA0DD299}" type="slidenum">
              <a:rPr lang="en-GB" smtClean="0"/>
              <a:t>‹#›</a:t>
            </a:fld>
            <a:endParaRPr lang="en-GB"/>
          </a:p>
        </p:txBody>
      </p:sp>
    </p:spTree>
    <p:extLst>
      <p:ext uri="{BB962C8B-B14F-4D97-AF65-F5344CB8AC3E}">
        <p14:creationId xmlns:p14="http://schemas.microsoft.com/office/powerpoint/2010/main" val="1167774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B5550-A610-4310-BDEF-0E75FDFE958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DFF2A1F-C4DA-4015-A663-FFF173D83D9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7343C2-4AC1-4A0D-AEBA-50E4BAE045B0}"/>
              </a:ext>
            </a:extLst>
          </p:cNvPr>
          <p:cNvSpPr>
            <a:spLocks noGrp="1"/>
          </p:cNvSpPr>
          <p:nvPr>
            <p:ph type="dt" sz="half" idx="10"/>
          </p:nvPr>
        </p:nvSpPr>
        <p:spPr/>
        <p:txBody>
          <a:bodyPr/>
          <a:lstStyle/>
          <a:p>
            <a:fld id="{A19877A1-C0A6-4A6C-A882-8F65170D72E0}" type="datetimeFigureOut">
              <a:rPr lang="en-GB" smtClean="0"/>
              <a:t>15/11/2021</a:t>
            </a:fld>
            <a:endParaRPr lang="en-GB"/>
          </a:p>
        </p:txBody>
      </p:sp>
      <p:sp>
        <p:nvSpPr>
          <p:cNvPr id="5" name="Footer Placeholder 4">
            <a:extLst>
              <a:ext uri="{FF2B5EF4-FFF2-40B4-BE49-F238E27FC236}">
                <a16:creationId xmlns:a16="http://schemas.microsoft.com/office/drawing/2014/main" id="{BA9FBD5A-881B-48A0-A5BB-4E8BC0524B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F67B63-697B-41E4-A9F7-731BF2C7D8E1}"/>
              </a:ext>
            </a:extLst>
          </p:cNvPr>
          <p:cNvSpPr>
            <a:spLocks noGrp="1"/>
          </p:cNvSpPr>
          <p:nvPr>
            <p:ph type="sldNum" sz="quarter" idx="12"/>
          </p:nvPr>
        </p:nvSpPr>
        <p:spPr/>
        <p:txBody>
          <a:bodyPr/>
          <a:lstStyle/>
          <a:p>
            <a:fld id="{38914635-6444-414F-BD43-1615DA0DD299}" type="slidenum">
              <a:rPr lang="en-GB" smtClean="0"/>
              <a:t>‹#›</a:t>
            </a:fld>
            <a:endParaRPr lang="en-GB"/>
          </a:p>
        </p:txBody>
      </p:sp>
    </p:spTree>
    <p:extLst>
      <p:ext uri="{BB962C8B-B14F-4D97-AF65-F5344CB8AC3E}">
        <p14:creationId xmlns:p14="http://schemas.microsoft.com/office/powerpoint/2010/main" val="3454135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267232-6DF2-4847-B774-FD8F2C85F0D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75C3EB3-D1DA-49C3-98B9-36EED237301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F6A819A-EB81-4FB6-9ACA-1FE22BA8BA73}"/>
              </a:ext>
            </a:extLst>
          </p:cNvPr>
          <p:cNvSpPr>
            <a:spLocks noGrp="1"/>
          </p:cNvSpPr>
          <p:nvPr>
            <p:ph type="dt" sz="half" idx="10"/>
          </p:nvPr>
        </p:nvSpPr>
        <p:spPr/>
        <p:txBody>
          <a:bodyPr/>
          <a:lstStyle/>
          <a:p>
            <a:fld id="{A19877A1-C0A6-4A6C-A882-8F65170D72E0}" type="datetimeFigureOut">
              <a:rPr lang="en-GB" smtClean="0"/>
              <a:t>15/11/2021</a:t>
            </a:fld>
            <a:endParaRPr lang="en-GB"/>
          </a:p>
        </p:txBody>
      </p:sp>
      <p:sp>
        <p:nvSpPr>
          <p:cNvPr id="5" name="Footer Placeholder 4">
            <a:extLst>
              <a:ext uri="{FF2B5EF4-FFF2-40B4-BE49-F238E27FC236}">
                <a16:creationId xmlns:a16="http://schemas.microsoft.com/office/drawing/2014/main" id="{75D9E05A-D820-41EB-98AB-A7F6D73EA80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4F1CB7-6487-4075-92D8-308B0356E915}"/>
              </a:ext>
            </a:extLst>
          </p:cNvPr>
          <p:cNvSpPr>
            <a:spLocks noGrp="1"/>
          </p:cNvSpPr>
          <p:nvPr>
            <p:ph type="sldNum" sz="quarter" idx="12"/>
          </p:nvPr>
        </p:nvSpPr>
        <p:spPr/>
        <p:txBody>
          <a:bodyPr/>
          <a:lstStyle/>
          <a:p>
            <a:fld id="{38914635-6444-414F-BD43-1615DA0DD299}" type="slidenum">
              <a:rPr lang="en-GB" smtClean="0"/>
              <a:t>‹#›</a:t>
            </a:fld>
            <a:endParaRPr lang="en-GB"/>
          </a:p>
        </p:txBody>
      </p:sp>
    </p:spTree>
    <p:extLst>
      <p:ext uri="{BB962C8B-B14F-4D97-AF65-F5344CB8AC3E}">
        <p14:creationId xmlns:p14="http://schemas.microsoft.com/office/powerpoint/2010/main" val="1071102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600EB-90F1-4C20-B260-147F718C989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9F5C5CB-F713-45AA-B580-5838F3A61AB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71C63D-384B-4500-8016-E698B0EE6738}"/>
              </a:ext>
            </a:extLst>
          </p:cNvPr>
          <p:cNvSpPr>
            <a:spLocks noGrp="1"/>
          </p:cNvSpPr>
          <p:nvPr>
            <p:ph type="dt" sz="half" idx="10"/>
          </p:nvPr>
        </p:nvSpPr>
        <p:spPr/>
        <p:txBody>
          <a:bodyPr/>
          <a:lstStyle/>
          <a:p>
            <a:fld id="{A19877A1-C0A6-4A6C-A882-8F65170D72E0}" type="datetimeFigureOut">
              <a:rPr lang="en-GB" smtClean="0"/>
              <a:t>15/11/2021</a:t>
            </a:fld>
            <a:endParaRPr lang="en-GB"/>
          </a:p>
        </p:txBody>
      </p:sp>
      <p:sp>
        <p:nvSpPr>
          <p:cNvPr id="5" name="Footer Placeholder 4">
            <a:extLst>
              <a:ext uri="{FF2B5EF4-FFF2-40B4-BE49-F238E27FC236}">
                <a16:creationId xmlns:a16="http://schemas.microsoft.com/office/drawing/2014/main" id="{EAFBAF8C-8640-4822-B1F2-AF564043DF6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9827A0-C699-416F-B442-2D1615F8C976}"/>
              </a:ext>
            </a:extLst>
          </p:cNvPr>
          <p:cNvSpPr>
            <a:spLocks noGrp="1"/>
          </p:cNvSpPr>
          <p:nvPr>
            <p:ph type="sldNum" sz="quarter" idx="12"/>
          </p:nvPr>
        </p:nvSpPr>
        <p:spPr/>
        <p:txBody>
          <a:bodyPr/>
          <a:lstStyle/>
          <a:p>
            <a:fld id="{38914635-6444-414F-BD43-1615DA0DD299}" type="slidenum">
              <a:rPr lang="en-GB" smtClean="0"/>
              <a:t>‹#›</a:t>
            </a:fld>
            <a:endParaRPr lang="en-GB"/>
          </a:p>
        </p:txBody>
      </p:sp>
    </p:spTree>
    <p:extLst>
      <p:ext uri="{BB962C8B-B14F-4D97-AF65-F5344CB8AC3E}">
        <p14:creationId xmlns:p14="http://schemas.microsoft.com/office/powerpoint/2010/main" val="2589404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F0313-C187-4048-8464-2FB72C45BE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DB33A63-551F-4BAC-9DFF-C70B16CD4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8170BCF-0076-4302-8839-B7A91C4A944F}"/>
              </a:ext>
            </a:extLst>
          </p:cNvPr>
          <p:cNvSpPr>
            <a:spLocks noGrp="1"/>
          </p:cNvSpPr>
          <p:nvPr>
            <p:ph type="dt" sz="half" idx="10"/>
          </p:nvPr>
        </p:nvSpPr>
        <p:spPr/>
        <p:txBody>
          <a:bodyPr/>
          <a:lstStyle/>
          <a:p>
            <a:fld id="{A19877A1-C0A6-4A6C-A882-8F65170D72E0}" type="datetimeFigureOut">
              <a:rPr lang="en-GB" smtClean="0"/>
              <a:t>15/11/2021</a:t>
            </a:fld>
            <a:endParaRPr lang="en-GB"/>
          </a:p>
        </p:txBody>
      </p:sp>
      <p:sp>
        <p:nvSpPr>
          <p:cNvPr id="5" name="Footer Placeholder 4">
            <a:extLst>
              <a:ext uri="{FF2B5EF4-FFF2-40B4-BE49-F238E27FC236}">
                <a16:creationId xmlns:a16="http://schemas.microsoft.com/office/drawing/2014/main" id="{A7ECFB1B-FDD6-44E3-86EB-F154743042C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D53CE6E-4F1F-4BE4-9D62-2C6E6334CDD6}"/>
              </a:ext>
            </a:extLst>
          </p:cNvPr>
          <p:cNvSpPr>
            <a:spLocks noGrp="1"/>
          </p:cNvSpPr>
          <p:nvPr>
            <p:ph type="sldNum" sz="quarter" idx="12"/>
          </p:nvPr>
        </p:nvSpPr>
        <p:spPr/>
        <p:txBody>
          <a:bodyPr/>
          <a:lstStyle/>
          <a:p>
            <a:fld id="{38914635-6444-414F-BD43-1615DA0DD299}" type="slidenum">
              <a:rPr lang="en-GB" smtClean="0"/>
              <a:t>‹#›</a:t>
            </a:fld>
            <a:endParaRPr lang="en-GB"/>
          </a:p>
        </p:txBody>
      </p:sp>
    </p:spTree>
    <p:extLst>
      <p:ext uri="{BB962C8B-B14F-4D97-AF65-F5344CB8AC3E}">
        <p14:creationId xmlns:p14="http://schemas.microsoft.com/office/powerpoint/2010/main" val="302941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CCD6D-E60E-4042-96B6-E8A4A7AAF2A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0E4B37D-6E4E-4924-886D-84B4A6B14A9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624CB37-BCA0-4A7D-8DE6-6A15B692038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CBA2FE5-88D2-4854-A809-A7202AB6CC7E}"/>
              </a:ext>
            </a:extLst>
          </p:cNvPr>
          <p:cNvSpPr>
            <a:spLocks noGrp="1"/>
          </p:cNvSpPr>
          <p:nvPr>
            <p:ph type="dt" sz="half" idx="10"/>
          </p:nvPr>
        </p:nvSpPr>
        <p:spPr/>
        <p:txBody>
          <a:bodyPr/>
          <a:lstStyle/>
          <a:p>
            <a:fld id="{A19877A1-C0A6-4A6C-A882-8F65170D72E0}" type="datetimeFigureOut">
              <a:rPr lang="en-GB" smtClean="0"/>
              <a:t>15/11/2021</a:t>
            </a:fld>
            <a:endParaRPr lang="en-GB"/>
          </a:p>
        </p:txBody>
      </p:sp>
      <p:sp>
        <p:nvSpPr>
          <p:cNvPr id="6" name="Footer Placeholder 5">
            <a:extLst>
              <a:ext uri="{FF2B5EF4-FFF2-40B4-BE49-F238E27FC236}">
                <a16:creationId xmlns:a16="http://schemas.microsoft.com/office/drawing/2014/main" id="{BA537B8D-99CF-4A5E-A107-0E2A79E60DF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06C65A3-2DEF-468C-9321-F7ADD67AD3D4}"/>
              </a:ext>
            </a:extLst>
          </p:cNvPr>
          <p:cNvSpPr>
            <a:spLocks noGrp="1"/>
          </p:cNvSpPr>
          <p:nvPr>
            <p:ph type="sldNum" sz="quarter" idx="12"/>
          </p:nvPr>
        </p:nvSpPr>
        <p:spPr/>
        <p:txBody>
          <a:bodyPr/>
          <a:lstStyle/>
          <a:p>
            <a:fld id="{38914635-6444-414F-BD43-1615DA0DD299}" type="slidenum">
              <a:rPr lang="en-GB" smtClean="0"/>
              <a:t>‹#›</a:t>
            </a:fld>
            <a:endParaRPr lang="en-GB"/>
          </a:p>
        </p:txBody>
      </p:sp>
    </p:spTree>
    <p:extLst>
      <p:ext uri="{BB962C8B-B14F-4D97-AF65-F5344CB8AC3E}">
        <p14:creationId xmlns:p14="http://schemas.microsoft.com/office/powerpoint/2010/main" val="1675498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BBF1C-9BE3-4EAE-9D10-D5A1CCE1B14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14FBC66-15F5-4721-9615-AC79901D67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0F9ACCC-3EDA-4DD6-A874-B9939B6334A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27FC1EA-6B34-4EEB-81D8-21ADF9F580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AA98BB0-DB6A-4877-899A-6BCF8C37BE5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BFF1120-FE3A-4EEA-91B6-F2BF76D3ED24}"/>
              </a:ext>
            </a:extLst>
          </p:cNvPr>
          <p:cNvSpPr>
            <a:spLocks noGrp="1"/>
          </p:cNvSpPr>
          <p:nvPr>
            <p:ph type="dt" sz="half" idx="10"/>
          </p:nvPr>
        </p:nvSpPr>
        <p:spPr/>
        <p:txBody>
          <a:bodyPr/>
          <a:lstStyle/>
          <a:p>
            <a:fld id="{A19877A1-C0A6-4A6C-A882-8F65170D72E0}" type="datetimeFigureOut">
              <a:rPr lang="en-GB" smtClean="0"/>
              <a:t>15/11/2021</a:t>
            </a:fld>
            <a:endParaRPr lang="en-GB"/>
          </a:p>
        </p:txBody>
      </p:sp>
      <p:sp>
        <p:nvSpPr>
          <p:cNvPr id="8" name="Footer Placeholder 7">
            <a:extLst>
              <a:ext uri="{FF2B5EF4-FFF2-40B4-BE49-F238E27FC236}">
                <a16:creationId xmlns:a16="http://schemas.microsoft.com/office/drawing/2014/main" id="{F2243479-823D-4139-825F-E3C97DA1AA7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FABDB0A-4014-44B4-8CFA-0068DE4BA2E7}"/>
              </a:ext>
            </a:extLst>
          </p:cNvPr>
          <p:cNvSpPr>
            <a:spLocks noGrp="1"/>
          </p:cNvSpPr>
          <p:nvPr>
            <p:ph type="sldNum" sz="quarter" idx="12"/>
          </p:nvPr>
        </p:nvSpPr>
        <p:spPr/>
        <p:txBody>
          <a:bodyPr/>
          <a:lstStyle/>
          <a:p>
            <a:fld id="{38914635-6444-414F-BD43-1615DA0DD299}" type="slidenum">
              <a:rPr lang="en-GB" smtClean="0"/>
              <a:t>‹#›</a:t>
            </a:fld>
            <a:endParaRPr lang="en-GB"/>
          </a:p>
        </p:txBody>
      </p:sp>
    </p:spTree>
    <p:extLst>
      <p:ext uri="{BB962C8B-B14F-4D97-AF65-F5344CB8AC3E}">
        <p14:creationId xmlns:p14="http://schemas.microsoft.com/office/powerpoint/2010/main" val="4103203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71EA7-B394-4F17-9B3F-32CBFB66B08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54640E0-0353-4307-BE68-BA78C2C5AF9C}"/>
              </a:ext>
            </a:extLst>
          </p:cNvPr>
          <p:cNvSpPr>
            <a:spLocks noGrp="1"/>
          </p:cNvSpPr>
          <p:nvPr>
            <p:ph type="dt" sz="half" idx="10"/>
          </p:nvPr>
        </p:nvSpPr>
        <p:spPr/>
        <p:txBody>
          <a:bodyPr/>
          <a:lstStyle/>
          <a:p>
            <a:fld id="{A19877A1-C0A6-4A6C-A882-8F65170D72E0}" type="datetimeFigureOut">
              <a:rPr lang="en-GB" smtClean="0"/>
              <a:t>15/11/2021</a:t>
            </a:fld>
            <a:endParaRPr lang="en-GB"/>
          </a:p>
        </p:txBody>
      </p:sp>
      <p:sp>
        <p:nvSpPr>
          <p:cNvPr id="4" name="Footer Placeholder 3">
            <a:extLst>
              <a:ext uri="{FF2B5EF4-FFF2-40B4-BE49-F238E27FC236}">
                <a16:creationId xmlns:a16="http://schemas.microsoft.com/office/drawing/2014/main" id="{93024324-572D-4B94-9E87-1861EF0288D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BBD095D-B97F-443C-AA74-82E0C58A9DC2}"/>
              </a:ext>
            </a:extLst>
          </p:cNvPr>
          <p:cNvSpPr>
            <a:spLocks noGrp="1"/>
          </p:cNvSpPr>
          <p:nvPr>
            <p:ph type="sldNum" sz="quarter" idx="12"/>
          </p:nvPr>
        </p:nvSpPr>
        <p:spPr/>
        <p:txBody>
          <a:bodyPr/>
          <a:lstStyle/>
          <a:p>
            <a:fld id="{38914635-6444-414F-BD43-1615DA0DD299}" type="slidenum">
              <a:rPr lang="en-GB" smtClean="0"/>
              <a:t>‹#›</a:t>
            </a:fld>
            <a:endParaRPr lang="en-GB"/>
          </a:p>
        </p:txBody>
      </p:sp>
    </p:spTree>
    <p:extLst>
      <p:ext uri="{BB962C8B-B14F-4D97-AF65-F5344CB8AC3E}">
        <p14:creationId xmlns:p14="http://schemas.microsoft.com/office/powerpoint/2010/main" val="796441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86088A-D657-4011-B84E-4525D2648E82}"/>
              </a:ext>
            </a:extLst>
          </p:cNvPr>
          <p:cNvSpPr>
            <a:spLocks noGrp="1"/>
          </p:cNvSpPr>
          <p:nvPr>
            <p:ph type="dt" sz="half" idx="10"/>
          </p:nvPr>
        </p:nvSpPr>
        <p:spPr/>
        <p:txBody>
          <a:bodyPr/>
          <a:lstStyle/>
          <a:p>
            <a:fld id="{A19877A1-C0A6-4A6C-A882-8F65170D72E0}" type="datetimeFigureOut">
              <a:rPr lang="en-GB" smtClean="0"/>
              <a:t>15/11/2021</a:t>
            </a:fld>
            <a:endParaRPr lang="en-GB"/>
          </a:p>
        </p:txBody>
      </p:sp>
      <p:sp>
        <p:nvSpPr>
          <p:cNvPr id="3" name="Footer Placeholder 2">
            <a:extLst>
              <a:ext uri="{FF2B5EF4-FFF2-40B4-BE49-F238E27FC236}">
                <a16:creationId xmlns:a16="http://schemas.microsoft.com/office/drawing/2014/main" id="{286B9073-E1B9-482B-A7C7-927CCEF5043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C35BFFE-E8F8-4E57-817E-85010D993ED7}"/>
              </a:ext>
            </a:extLst>
          </p:cNvPr>
          <p:cNvSpPr>
            <a:spLocks noGrp="1"/>
          </p:cNvSpPr>
          <p:nvPr>
            <p:ph type="sldNum" sz="quarter" idx="12"/>
          </p:nvPr>
        </p:nvSpPr>
        <p:spPr/>
        <p:txBody>
          <a:bodyPr/>
          <a:lstStyle/>
          <a:p>
            <a:fld id="{38914635-6444-414F-BD43-1615DA0DD299}" type="slidenum">
              <a:rPr lang="en-GB" smtClean="0"/>
              <a:t>‹#›</a:t>
            </a:fld>
            <a:endParaRPr lang="en-GB"/>
          </a:p>
        </p:txBody>
      </p:sp>
    </p:spTree>
    <p:extLst>
      <p:ext uri="{BB962C8B-B14F-4D97-AF65-F5344CB8AC3E}">
        <p14:creationId xmlns:p14="http://schemas.microsoft.com/office/powerpoint/2010/main" val="3459259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0B6C9-5A90-4069-9DD0-85FB2CA2B6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B55A206-26D6-4D2D-A8F5-409A74FA23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EA69C36-DC64-408C-9936-2674CB234A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4B7C50D-ABB3-45AA-A7C3-D8889593EB80}"/>
              </a:ext>
            </a:extLst>
          </p:cNvPr>
          <p:cNvSpPr>
            <a:spLocks noGrp="1"/>
          </p:cNvSpPr>
          <p:nvPr>
            <p:ph type="dt" sz="half" idx="10"/>
          </p:nvPr>
        </p:nvSpPr>
        <p:spPr/>
        <p:txBody>
          <a:bodyPr/>
          <a:lstStyle/>
          <a:p>
            <a:fld id="{A19877A1-C0A6-4A6C-A882-8F65170D72E0}" type="datetimeFigureOut">
              <a:rPr lang="en-GB" smtClean="0"/>
              <a:t>15/11/2021</a:t>
            </a:fld>
            <a:endParaRPr lang="en-GB"/>
          </a:p>
        </p:txBody>
      </p:sp>
      <p:sp>
        <p:nvSpPr>
          <p:cNvPr id="6" name="Footer Placeholder 5">
            <a:extLst>
              <a:ext uri="{FF2B5EF4-FFF2-40B4-BE49-F238E27FC236}">
                <a16:creationId xmlns:a16="http://schemas.microsoft.com/office/drawing/2014/main" id="{AB4D5E73-B025-439F-AA41-49DBDDBB3E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3B095A3-5966-4C46-A850-058F0D585BF5}"/>
              </a:ext>
            </a:extLst>
          </p:cNvPr>
          <p:cNvSpPr>
            <a:spLocks noGrp="1"/>
          </p:cNvSpPr>
          <p:nvPr>
            <p:ph type="sldNum" sz="quarter" idx="12"/>
          </p:nvPr>
        </p:nvSpPr>
        <p:spPr/>
        <p:txBody>
          <a:bodyPr/>
          <a:lstStyle/>
          <a:p>
            <a:fld id="{38914635-6444-414F-BD43-1615DA0DD299}" type="slidenum">
              <a:rPr lang="en-GB" smtClean="0"/>
              <a:t>‹#›</a:t>
            </a:fld>
            <a:endParaRPr lang="en-GB"/>
          </a:p>
        </p:txBody>
      </p:sp>
    </p:spTree>
    <p:extLst>
      <p:ext uri="{BB962C8B-B14F-4D97-AF65-F5344CB8AC3E}">
        <p14:creationId xmlns:p14="http://schemas.microsoft.com/office/powerpoint/2010/main" val="498856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3731F-8296-4E0D-AC6B-5C4570721C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BA7F23D-E194-48E2-83C6-BBCB7DC7BC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8C6955E-D57F-4D5D-9E06-F99C3018A1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EBDC201-603C-4850-8481-B8479B5E1C2D}"/>
              </a:ext>
            </a:extLst>
          </p:cNvPr>
          <p:cNvSpPr>
            <a:spLocks noGrp="1"/>
          </p:cNvSpPr>
          <p:nvPr>
            <p:ph type="dt" sz="half" idx="10"/>
          </p:nvPr>
        </p:nvSpPr>
        <p:spPr/>
        <p:txBody>
          <a:bodyPr/>
          <a:lstStyle/>
          <a:p>
            <a:fld id="{A19877A1-C0A6-4A6C-A882-8F65170D72E0}" type="datetimeFigureOut">
              <a:rPr lang="en-GB" smtClean="0"/>
              <a:t>15/11/2021</a:t>
            </a:fld>
            <a:endParaRPr lang="en-GB"/>
          </a:p>
        </p:txBody>
      </p:sp>
      <p:sp>
        <p:nvSpPr>
          <p:cNvPr id="6" name="Footer Placeholder 5">
            <a:extLst>
              <a:ext uri="{FF2B5EF4-FFF2-40B4-BE49-F238E27FC236}">
                <a16:creationId xmlns:a16="http://schemas.microsoft.com/office/drawing/2014/main" id="{E67EA686-943B-49F6-97CE-FE43A0EF92C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90B4F05-6B35-431F-A6D8-A6676E7404DC}"/>
              </a:ext>
            </a:extLst>
          </p:cNvPr>
          <p:cNvSpPr>
            <a:spLocks noGrp="1"/>
          </p:cNvSpPr>
          <p:nvPr>
            <p:ph type="sldNum" sz="quarter" idx="12"/>
          </p:nvPr>
        </p:nvSpPr>
        <p:spPr/>
        <p:txBody>
          <a:bodyPr/>
          <a:lstStyle/>
          <a:p>
            <a:fld id="{38914635-6444-414F-BD43-1615DA0DD299}" type="slidenum">
              <a:rPr lang="en-GB" smtClean="0"/>
              <a:t>‹#›</a:t>
            </a:fld>
            <a:endParaRPr lang="en-GB"/>
          </a:p>
        </p:txBody>
      </p:sp>
    </p:spTree>
    <p:extLst>
      <p:ext uri="{BB962C8B-B14F-4D97-AF65-F5344CB8AC3E}">
        <p14:creationId xmlns:p14="http://schemas.microsoft.com/office/powerpoint/2010/main" val="3678288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107E7D-068B-401A-8C5E-DEFBDD6734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0B340B4-2A83-4F7E-BA40-F942D6330F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975592E-A75C-445B-A577-AE8DDA8010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9877A1-C0A6-4A6C-A882-8F65170D72E0}" type="datetimeFigureOut">
              <a:rPr lang="en-GB" smtClean="0"/>
              <a:t>15/11/2021</a:t>
            </a:fld>
            <a:endParaRPr lang="en-GB"/>
          </a:p>
        </p:txBody>
      </p:sp>
      <p:sp>
        <p:nvSpPr>
          <p:cNvPr id="5" name="Footer Placeholder 4">
            <a:extLst>
              <a:ext uri="{FF2B5EF4-FFF2-40B4-BE49-F238E27FC236}">
                <a16:creationId xmlns:a16="http://schemas.microsoft.com/office/drawing/2014/main" id="{4C0233C5-A22C-4239-AB1A-FBD7110465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4C427E5-6E7D-44E9-AA53-8924271938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914635-6444-414F-BD43-1615DA0DD299}" type="slidenum">
              <a:rPr lang="en-GB" smtClean="0"/>
              <a:t>‹#›</a:t>
            </a:fld>
            <a:endParaRPr lang="en-GB"/>
          </a:p>
        </p:txBody>
      </p:sp>
    </p:spTree>
    <p:extLst>
      <p:ext uri="{BB962C8B-B14F-4D97-AF65-F5344CB8AC3E}">
        <p14:creationId xmlns:p14="http://schemas.microsoft.com/office/powerpoint/2010/main" val="16943781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Fi6T4H-SOo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youtube.com/watch?v=_B6ro7M4mZ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7E9A4-75CB-4927-A026-FB124AB2EA3A}"/>
              </a:ext>
            </a:extLst>
          </p:cNvPr>
          <p:cNvSpPr>
            <a:spLocks noGrp="1"/>
          </p:cNvSpPr>
          <p:nvPr>
            <p:ph type="ctrTitle"/>
          </p:nvPr>
        </p:nvSpPr>
        <p:spPr/>
        <p:txBody>
          <a:bodyPr/>
          <a:lstStyle/>
          <a:p>
            <a:r>
              <a:rPr lang="en-GB" dirty="0"/>
              <a:t>Anti-Bullying Week</a:t>
            </a:r>
          </a:p>
        </p:txBody>
      </p:sp>
      <p:sp>
        <p:nvSpPr>
          <p:cNvPr id="3" name="Subtitle 2">
            <a:extLst>
              <a:ext uri="{FF2B5EF4-FFF2-40B4-BE49-F238E27FC236}">
                <a16:creationId xmlns:a16="http://schemas.microsoft.com/office/drawing/2014/main" id="{AE354854-3290-4441-BC98-78CC1414C1C8}"/>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2642648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5C745-EC62-4935-9F78-90CB76E163E8}"/>
              </a:ext>
            </a:extLst>
          </p:cNvPr>
          <p:cNvSpPr>
            <a:spLocks noGrp="1"/>
          </p:cNvSpPr>
          <p:nvPr>
            <p:ph type="title"/>
          </p:nvPr>
        </p:nvSpPr>
        <p:spPr/>
        <p:txBody>
          <a:bodyPr/>
          <a:lstStyle/>
          <a:p>
            <a:r>
              <a:rPr lang="en-GB" dirty="0"/>
              <a:t>LO: To understand bullying</a:t>
            </a:r>
          </a:p>
        </p:txBody>
      </p:sp>
      <p:sp>
        <p:nvSpPr>
          <p:cNvPr id="3" name="Content Placeholder 2">
            <a:extLst>
              <a:ext uri="{FF2B5EF4-FFF2-40B4-BE49-F238E27FC236}">
                <a16:creationId xmlns:a16="http://schemas.microsoft.com/office/drawing/2014/main" id="{1C74A3CE-8C38-465F-B32F-DE7116CC71E1}"/>
              </a:ext>
            </a:extLst>
          </p:cNvPr>
          <p:cNvSpPr>
            <a:spLocks noGrp="1"/>
          </p:cNvSpPr>
          <p:nvPr>
            <p:ph idx="1"/>
          </p:nvPr>
        </p:nvSpPr>
        <p:spPr/>
        <p:txBody>
          <a:bodyPr/>
          <a:lstStyle/>
          <a:p>
            <a:r>
              <a:rPr lang="en-GB" dirty="0"/>
              <a:t>To demonstrate strategies to deal with bullying.</a:t>
            </a:r>
          </a:p>
          <a:p>
            <a:r>
              <a:rPr lang="en-GB" dirty="0"/>
              <a:t>To demonstrate strategies and skills for supporting others who are being bullied. </a:t>
            </a:r>
          </a:p>
          <a:p>
            <a:endParaRPr lang="en-GB" dirty="0"/>
          </a:p>
        </p:txBody>
      </p:sp>
    </p:spTree>
    <p:extLst>
      <p:ext uri="{BB962C8B-B14F-4D97-AF65-F5344CB8AC3E}">
        <p14:creationId xmlns:p14="http://schemas.microsoft.com/office/powerpoint/2010/main" val="1387454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7F36D-3DBE-4110-B7CC-1FB99EE15F54}"/>
              </a:ext>
            </a:extLst>
          </p:cNvPr>
          <p:cNvSpPr>
            <a:spLocks noGrp="1"/>
          </p:cNvSpPr>
          <p:nvPr>
            <p:ph type="title"/>
          </p:nvPr>
        </p:nvSpPr>
        <p:spPr>
          <a:xfrm>
            <a:off x="838200" y="788565"/>
            <a:ext cx="10515600" cy="902123"/>
          </a:xfrm>
        </p:spPr>
        <p:txBody>
          <a:bodyPr>
            <a:normAutofit fontScale="90000"/>
          </a:bodyPr>
          <a:lstStyle/>
          <a:p>
            <a:r>
              <a:rPr lang="en-GB" dirty="0"/>
              <a:t>What does bullying mean to you? </a:t>
            </a:r>
            <a:br>
              <a:rPr lang="en-GB" dirty="0"/>
            </a:br>
            <a:endParaRPr lang="en-GB" dirty="0"/>
          </a:p>
        </p:txBody>
      </p:sp>
      <p:sp>
        <p:nvSpPr>
          <p:cNvPr id="3" name="Content Placeholder 2">
            <a:extLst>
              <a:ext uri="{FF2B5EF4-FFF2-40B4-BE49-F238E27FC236}">
                <a16:creationId xmlns:a16="http://schemas.microsoft.com/office/drawing/2014/main" id="{A3ABF806-D0B7-4050-86C2-D3606EA436E4}"/>
              </a:ext>
            </a:extLst>
          </p:cNvPr>
          <p:cNvSpPr>
            <a:spLocks noGrp="1"/>
          </p:cNvSpPr>
          <p:nvPr>
            <p:ph idx="1"/>
          </p:nvPr>
        </p:nvSpPr>
        <p:spPr>
          <a:xfrm>
            <a:off x="838200" y="1825625"/>
            <a:ext cx="7187119" cy="4351338"/>
          </a:xfrm>
        </p:spPr>
        <p:txBody>
          <a:bodyPr>
            <a:normAutofit/>
          </a:bodyPr>
          <a:lstStyle/>
          <a:p>
            <a:pPr marL="0" indent="0">
              <a:buNone/>
            </a:pPr>
            <a:r>
              <a:rPr lang="en-GB" dirty="0"/>
              <a:t>"The repetitive, intentional hurting of one person or group by another person or group, where the relationship involves an imbalance of power. It can happen face to face or online."</a:t>
            </a:r>
          </a:p>
          <a:p>
            <a:pPr marL="0" indent="0">
              <a:buNone/>
            </a:pPr>
            <a:r>
              <a:rPr lang="en-GB" dirty="0"/>
              <a:t>There are four key elements to this definition:</a:t>
            </a:r>
          </a:p>
          <a:p>
            <a:pPr marL="0" indent="0">
              <a:buNone/>
            </a:pPr>
            <a:r>
              <a:rPr lang="en-GB" dirty="0"/>
              <a:t>•	Hurtful</a:t>
            </a:r>
          </a:p>
          <a:p>
            <a:pPr marL="0" indent="0">
              <a:buNone/>
            </a:pPr>
            <a:r>
              <a:rPr lang="en-GB" dirty="0"/>
              <a:t>•	Repetition</a:t>
            </a:r>
          </a:p>
          <a:p>
            <a:pPr marL="0" indent="0">
              <a:buNone/>
            </a:pPr>
            <a:r>
              <a:rPr lang="en-GB" dirty="0"/>
              <a:t>•	Power imbalance</a:t>
            </a:r>
          </a:p>
          <a:p>
            <a:pPr marL="0" indent="0">
              <a:buNone/>
            </a:pPr>
            <a:r>
              <a:rPr lang="en-GB" dirty="0"/>
              <a:t>•	Intentional</a:t>
            </a:r>
          </a:p>
          <a:p>
            <a:endParaRPr lang="en-GB" dirty="0"/>
          </a:p>
        </p:txBody>
      </p:sp>
      <p:pic>
        <p:nvPicPr>
          <p:cNvPr id="4" name="Picture 3">
            <a:extLst>
              <a:ext uri="{FF2B5EF4-FFF2-40B4-BE49-F238E27FC236}">
                <a16:creationId xmlns:a16="http://schemas.microsoft.com/office/drawing/2014/main" id="{42D2D88E-778D-424D-B0DA-80B6C02F45B1}"/>
              </a:ext>
            </a:extLst>
          </p:cNvPr>
          <p:cNvPicPr>
            <a:picLocks noChangeAspect="1"/>
          </p:cNvPicPr>
          <p:nvPr/>
        </p:nvPicPr>
        <p:blipFill>
          <a:blip r:embed="rId2"/>
          <a:stretch>
            <a:fillRect/>
          </a:stretch>
        </p:blipFill>
        <p:spPr>
          <a:xfrm>
            <a:off x="9105190" y="478260"/>
            <a:ext cx="2600325" cy="5591175"/>
          </a:xfrm>
          <a:prstGeom prst="rect">
            <a:avLst/>
          </a:prstGeom>
        </p:spPr>
      </p:pic>
    </p:spTree>
    <p:extLst>
      <p:ext uri="{BB962C8B-B14F-4D97-AF65-F5344CB8AC3E}">
        <p14:creationId xmlns:p14="http://schemas.microsoft.com/office/powerpoint/2010/main" val="1214082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nodeType="click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p:cTn id="49" dur="1000" fill="hold"/>
                                        <p:tgtEl>
                                          <p:spTgt spid="4"/>
                                        </p:tgtEl>
                                        <p:attrNameLst>
                                          <p:attrName>ppt_w</p:attrName>
                                        </p:attrNameLst>
                                      </p:cBhvr>
                                      <p:tavLst>
                                        <p:tav tm="0">
                                          <p:val>
                                            <p:fltVal val="0"/>
                                          </p:val>
                                        </p:tav>
                                        <p:tav tm="100000">
                                          <p:val>
                                            <p:strVal val="#ppt_w"/>
                                          </p:val>
                                        </p:tav>
                                      </p:tavLst>
                                    </p:anim>
                                    <p:anim calcmode="lin" valueType="num">
                                      <p:cBhvr>
                                        <p:cTn id="50" dur="1000" fill="hold"/>
                                        <p:tgtEl>
                                          <p:spTgt spid="4"/>
                                        </p:tgtEl>
                                        <p:attrNameLst>
                                          <p:attrName>ppt_h</p:attrName>
                                        </p:attrNameLst>
                                      </p:cBhvr>
                                      <p:tavLst>
                                        <p:tav tm="0">
                                          <p:val>
                                            <p:fltVal val="0"/>
                                          </p:val>
                                        </p:tav>
                                        <p:tav tm="100000">
                                          <p:val>
                                            <p:strVal val="#ppt_h"/>
                                          </p:val>
                                        </p:tav>
                                      </p:tavLst>
                                    </p:anim>
                                    <p:anim calcmode="lin" valueType="num">
                                      <p:cBhvr>
                                        <p:cTn id="51" dur="1000" fill="hold"/>
                                        <p:tgtEl>
                                          <p:spTgt spid="4"/>
                                        </p:tgtEl>
                                        <p:attrNameLst>
                                          <p:attrName>style.rotation</p:attrName>
                                        </p:attrNameLst>
                                      </p:cBhvr>
                                      <p:tavLst>
                                        <p:tav tm="0">
                                          <p:val>
                                            <p:fltVal val="90"/>
                                          </p:val>
                                        </p:tav>
                                        <p:tav tm="100000">
                                          <p:val>
                                            <p:fltVal val="0"/>
                                          </p:val>
                                        </p:tav>
                                      </p:tavLst>
                                    </p:anim>
                                    <p:animEffect transition="in" filter="fade">
                                      <p:cBhvr>
                                        <p:cTn id="5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3A5F4-36CC-4F8B-93F2-F94E4C4ACEC7}"/>
              </a:ext>
            </a:extLst>
          </p:cNvPr>
          <p:cNvSpPr>
            <a:spLocks noGrp="1"/>
          </p:cNvSpPr>
          <p:nvPr>
            <p:ph type="title"/>
          </p:nvPr>
        </p:nvSpPr>
        <p:spPr/>
        <p:txBody>
          <a:bodyPr>
            <a:normAutofit/>
          </a:bodyPr>
          <a:lstStyle/>
          <a:p>
            <a:r>
              <a:rPr lang="en-GB" dirty="0"/>
              <a:t>What are the different types of bullying. </a:t>
            </a:r>
          </a:p>
        </p:txBody>
      </p:sp>
      <p:sp>
        <p:nvSpPr>
          <p:cNvPr id="3" name="Content Placeholder 2">
            <a:extLst>
              <a:ext uri="{FF2B5EF4-FFF2-40B4-BE49-F238E27FC236}">
                <a16:creationId xmlns:a16="http://schemas.microsoft.com/office/drawing/2014/main" id="{6079EC26-3BBB-4EC8-BF33-38207A4574AF}"/>
              </a:ext>
            </a:extLst>
          </p:cNvPr>
          <p:cNvSpPr>
            <a:spLocks noGrp="1"/>
          </p:cNvSpPr>
          <p:nvPr>
            <p:ph idx="1"/>
          </p:nvPr>
        </p:nvSpPr>
        <p:spPr/>
        <p:txBody>
          <a:bodyPr/>
          <a:lstStyle/>
          <a:p>
            <a:pPr marL="0" indent="0">
              <a:buNone/>
            </a:pPr>
            <a:r>
              <a:rPr lang="en-GB" dirty="0"/>
              <a:t>Behaviour can be:</a:t>
            </a:r>
          </a:p>
          <a:p>
            <a:r>
              <a:rPr lang="en-GB" dirty="0">
                <a:highlight>
                  <a:srgbClr val="FF0000"/>
                </a:highlight>
              </a:rPr>
              <a:t>Physical </a:t>
            </a:r>
            <a:r>
              <a:rPr lang="en-GB" dirty="0"/>
              <a:t>– pushing, poking, kicking, hitting, biting, pinching etc.</a:t>
            </a:r>
          </a:p>
          <a:p>
            <a:r>
              <a:rPr lang="en-GB" dirty="0">
                <a:highlight>
                  <a:srgbClr val="FF0000"/>
                </a:highlight>
              </a:rPr>
              <a:t>Verbal </a:t>
            </a:r>
            <a:r>
              <a:rPr lang="en-GB" dirty="0"/>
              <a:t>– name calling, sarcasm, spreading rumours, threats, teasing, belittling.</a:t>
            </a:r>
          </a:p>
          <a:p>
            <a:r>
              <a:rPr lang="en-GB" dirty="0">
                <a:highlight>
                  <a:srgbClr val="FF0000"/>
                </a:highlight>
              </a:rPr>
              <a:t>Emotional </a:t>
            </a:r>
            <a:r>
              <a:rPr lang="en-GB" dirty="0"/>
              <a:t>– isolating others, tormenting, hiding books, threatening gestures,  ridicule, humiliation, intimidating, excluding, manipulation and coercion.</a:t>
            </a:r>
          </a:p>
          <a:p>
            <a:r>
              <a:rPr lang="en-GB" dirty="0">
                <a:highlight>
                  <a:srgbClr val="FF0000"/>
                </a:highlight>
              </a:rPr>
              <a:t>Online/cyber </a:t>
            </a:r>
            <a:r>
              <a:rPr lang="en-GB" dirty="0"/>
              <a:t>– posting on social media, sharing photos, sending nasty text messages, social exclusion.</a:t>
            </a:r>
          </a:p>
          <a:p>
            <a:endParaRPr lang="en-GB" dirty="0"/>
          </a:p>
        </p:txBody>
      </p:sp>
    </p:spTree>
    <p:extLst>
      <p:ext uri="{BB962C8B-B14F-4D97-AF65-F5344CB8AC3E}">
        <p14:creationId xmlns:p14="http://schemas.microsoft.com/office/powerpoint/2010/main" val="1534140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1F59A-C9F6-47B5-B6BB-0AC47CF2DCCC}"/>
              </a:ext>
            </a:extLst>
          </p:cNvPr>
          <p:cNvSpPr>
            <a:spLocks noGrp="1"/>
          </p:cNvSpPr>
          <p:nvPr>
            <p:ph type="title"/>
          </p:nvPr>
        </p:nvSpPr>
        <p:spPr/>
        <p:txBody>
          <a:bodyPr/>
          <a:lstStyle/>
          <a:p>
            <a:r>
              <a:rPr lang="en-GB" dirty="0"/>
              <a:t>Discuss/ write your answer</a:t>
            </a:r>
          </a:p>
        </p:txBody>
      </p:sp>
      <p:sp>
        <p:nvSpPr>
          <p:cNvPr id="3" name="Content Placeholder 2">
            <a:extLst>
              <a:ext uri="{FF2B5EF4-FFF2-40B4-BE49-F238E27FC236}">
                <a16:creationId xmlns:a16="http://schemas.microsoft.com/office/drawing/2014/main" id="{C53E87B5-7AE7-4005-A01F-9608F2050760}"/>
              </a:ext>
            </a:extLst>
          </p:cNvPr>
          <p:cNvSpPr>
            <a:spLocks noGrp="1"/>
          </p:cNvSpPr>
          <p:nvPr>
            <p:ph idx="1"/>
          </p:nvPr>
        </p:nvSpPr>
        <p:spPr>
          <a:xfrm>
            <a:off x="838200" y="1449421"/>
            <a:ext cx="10515600" cy="4727542"/>
          </a:xfrm>
        </p:spPr>
        <p:txBody>
          <a:bodyPr/>
          <a:lstStyle/>
          <a:p>
            <a:pPr marL="514350" indent="-514350">
              <a:buFont typeface="+mj-lt"/>
              <a:buAutoNum type="arabicPeriod"/>
            </a:pPr>
            <a:r>
              <a:rPr lang="en-GB" dirty="0"/>
              <a:t>Are any of the types of bullying worse than any of the others? </a:t>
            </a:r>
          </a:p>
          <a:p>
            <a:pPr marL="514350" indent="-514350">
              <a:buFont typeface="+mj-lt"/>
              <a:buAutoNum type="arabicPeriod"/>
            </a:pPr>
            <a:endParaRPr lang="en-GB" dirty="0"/>
          </a:p>
          <a:p>
            <a:pPr marL="514350" indent="-514350">
              <a:buFont typeface="+mj-lt"/>
              <a:buAutoNum type="arabicPeriod"/>
            </a:pPr>
            <a:r>
              <a:rPr lang="en-GB" dirty="0"/>
              <a:t>What different effects might they have on people? </a:t>
            </a:r>
          </a:p>
          <a:p>
            <a:pPr marL="514350" indent="-514350">
              <a:buFont typeface="+mj-lt"/>
              <a:buAutoNum type="arabicPeriod"/>
            </a:pPr>
            <a:endParaRPr lang="en-GB" dirty="0"/>
          </a:p>
          <a:p>
            <a:pPr marL="514350" indent="-514350">
              <a:buFont typeface="+mj-lt"/>
              <a:buAutoNum type="arabicPeriod"/>
            </a:pPr>
            <a:r>
              <a:rPr lang="en-GB" dirty="0"/>
              <a:t>Are there any specific groups of children that might be more at risk of being bullied? Why? </a:t>
            </a:r>
          </a:p>
          <a:p>
            <a:pPr marL="514350" indent="-514350">
              <a:buFont typeface="+mj-lt"/>
              <a:buAutoNum type="arabicPeriod"/>
            </a:pPr>
            <a:endParaRPr lang="en-GB" dirty="0"/>
          </a:p>
          <a:p>
            <a:pPr marL="514350" indent="-514350">
              <a:buFont typeface="+mj-lt"/>
              <a:buAutoNum type="arabicPeriod"/>
            </a:pPr>
            <a:r>
              <a:rPr lang="en-GB" dirty="0"/>
              <a:t>How could we ensure we are doing our best to support these groups?</a:t>
            </a:r>
          </a:p>
          <a:p>
            <a:endParaRPr lang="en-GB" dirty="0"/>
          </a:p>
        </p:txBody>
      </p:sp>
    </p:spTree>
    <p:extLst>
      <p:ext uri="{BB962C8B-B14F-4D97-AF65-F5344CB8AC3E}">
        <p14:creationId xmlns:p14="http://schemas.microsoft.com/office/powerpoint/2010/main" val="1709900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940C7-A622-4553-A974-4E70DEA2D4DD}"/>
              </a:ext>
            </a:extLst>
          </p:cNvPr>
          <p:cNvSpPr>
            <a:spLocks noGrp="1"/>
          </p:cNvSpPr>
          <p:nvPr>
            <p:ph type="title"/>
          </p:nvPr>
        </p:nvSpPr>
        <p:spPr/>
        <p:txBody>
          <a:bodyPr>
            <a:normAutofit/>
          </a:bodyPr>
          <a:lstStyle/>
          <a:p>
            <a:r>
              <a:rPr lang="en-GB" dirty="0"/>
              <a:t>Why do you think somebody might start bullying?</a:t>
            </a:r>
          </a:p>
        </p:txBody>
      </p:sp>
      <p:sp>
        <p:nvSpPr>
          <p:cNvPr id="3" name="Content Placeholder 2">
            <a:extLst>
              <a:ext uri="{FF2B5EF4-FFF2-40B4-BE49-F238E27FC236}">
                <a16:creationId xmlns:a16="http://schemas.microsoft.com/office/drawing/2014/main" id="{5D24D5DE-0E0D-4564-A7CE-0759FCDDCE68}"/>
              </a:ext>
            </a:extLst>
          </p:cNvPr>
          <p:cNvSpPr>
            <a:spLocks noGrp="1"/>
          </p:cNvSpPr>
          <p:nvPr>
            <p:ph idx="1"/>
          </p:nvPr>
        </p:nvSpPr>
        <p:spPr>
          <a:xfrm>
            <a:off x="838200" y="1825624"/>
            <a:ext cx="10515600" cy="4857277"/>
          </a:xfrm>
        </p:spPr>
        <p:txBody>
          <a:bodyPr>
            <a:normAutofit fontScale="85000" lnSpcReduction="20000"/>
          </a:bodyPr>
          <a:lstStyle/>
          <a:p>
            <a:pPr marL="0" indent="0">
              <a:buNone/>
            </a:pPr>
            <a:r>
              <a:rPr lang="en-GB" dirty="0"/>
              <a:t>Watch two real life bullying examples video clips: </a:t>
            </a:r>
          </a:p>
          <a:p>
            <a:pPr marL="0" indent="0">
              <a:buNone/>
            </a:pPr>
            <a:endParaRPr lang="en-GB" dirty="0"/>
          </a:p>
          <a:p>
            <a:pPr marL="0" indent="0">
              <a:buNone/>
            </a:pPr>
            <a:r>
              <a:rPr lang="en-GB" dirty="0"/>
              <a:t>Jake’s story: Being bullied.  </a:t>
            </a:r>
          </a:p>
          <a:p>
            <a:pPr marL="0" indent="0">
              <a:buNone/>
            </a:pPr>
            <a:r>
              <a:rPr lang="en-GB" dirty="0"/>
              <a:t> </a:t>
            </a:r>
            <a:r>
              <a:rPr lang="en-GB" dirty="0">
                <a:hlinkClick r:id="rId3"/>
              </a:rPr>
              <a:t>https://www.youtube.com/watch?v=Fi6T4H-SOog</a:t>
            </a:r>
            <a:endParaRPr lang="en-GB" dirty="0"/>
          </a:p>
          <a:p>
            <a:pPr marL="0" indent="0">
              <a:buNone/>
            </a:pPr>
            <a:r>
              <a:rPr lang="en-GB" dirty="0"/>
              <a:t>What types of bullying did Jake suffer from? How did it make him feel over time? Why do you think the bullies were bullying Jake? Why do you think Jake didn’t tell anyone? What advice would you give him? If Jake was your friend, how would you help him? </a:t>
            </a:r>
          </a:p>
          <a:p>
            <a:pPr marL="0" indent="0">
              <a:buNone/>
            </a:pPr>
            <a:endParaRPr lang="en-GB" dirty="0"/>
          </a:p>
          <a:p>
            <a:pPr marL="0" indent="0">
              <a:buNone/>
            </a:pPr>
            <a:r>
              <a:rPr lang="en-GB" dirty="0"/>
              <a:t>Ariana’s story: Being a bully.  </a:t>
            </a:r>
            <a:r>
              <a:rPr lang="en-GB" dirty="0">
                <a:hlinkClick r:id="rId4"/>
              </a:rPr>
              <a:t>https://www.youtube.com/watch?v=_B6ro7M4mZg</a:t>
            </a:r>
            <a:endParaRPr lang="en-GB" dirty="0"/>
          </a:p>
          <a:p>
            <a:pPr marL="0" indent="0">
              <a:buNone/>
            </a:pPr>
            <a:r>
              <a:rPr lang="en-GB" dirty="0"/>
              <a:t>Why did Ariana start bullying others? What advice would you give to Ariana? What made Ariana realise that her behaviour was wrong? Who helped her? How did Ariana feel when she started being kind to others? How did her social life change? What could you do to help someone who is being bullied or is being a bully? </a:t>
            </a:r>
          </a:p>
        </p:txBody>
      </p:sp>
    </p:spTree>
    <p:extLst>
      <p:ext uri="{BB962C8B-B14F-4D97-AF65-F5344CB8AC3E}">
        <p14:creationId xmlns:p14="http://schemas.microsoft.com/office/powerpoint/2010/main" val="3936371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3127A-5258-4400-9D8E-A874BBE0BA1C}"/>
              </a:ext>
            </a:extLst>
          </p:cNvPr>
          <p:cNvSpPr>
            <a:spLocks noGrp="1"/>
          </p:cNvSpPr>
          <p:nvPr>
            <p:ph type="title"/>
          </p:nvPr>
        </p:nvSpPr>
        <p:spPr/>
        <p:txBody>
          <a:bodyPr/>
          <a:lstStyle/>
          <a:p>
            <a:r>
              <a:rPr lang="en-GB" dirty="0"/>
              <a:t>Bullying is not:</a:t>
            </a:r>
            <a:br>
              <a:rPr lang="en-GB" dirty="0"/>
            </a:br>
            <a:endParaRPr lang="en-GB" dirty="0"/>
          </a:p>
        </p:txBody>
      </p:sp>
      <p:sp>
        <p:nvSpPr>
          <p:cNvPr id="3" name="Content Placeholder 2">
            <a:extLst>
              <a:ext uri="{FF2B5EF4-FFF2-40B4-BE49-F238E27FC236}">
                <a16:creationId xmlns:a16="http://schemas.microsoft.com/office/drawing/2014/main" id="{8DF3BAA2-0897-4BCE-80EB-CB9CF5F07232}"/>
              </a:ext>
            </a:extLst>
          </p:cNvPr>
          <p:cNvSpPr>
            <a:spLocks noGrp="1"/>
          </p:cNvSpPr>
          <p:nvPr>
            <p:ph idx="1"/>
          </p:nvPr>
        </p:nvSpPr>
        <p:spPr/>
        <p:txBody>
          <a:bodyPr/>
          <a:lstStyle/>
          <a:p>
            <a:pPr marL="0" indent="0">
              <a:buNone/>
            </a:pPr>
            <a:r>
              <a:rPr lang="en-GB" dirty="0"/>
              <a:t>• A one off fight between equals</a:t>
            </a:r>
          </a:p>
          <a:p>
            <a:pPr marL="0" indent="0">
              <a:buNone/>
            </a:pPr>
            <a:r>
              <a:rPr lang="en-GB" dirty="0"/>
              <a:t>• A falling out between friends</a:t>
            </a:r>
          </a:p>
          <a:p>
            <a:pPr marL="0" indent="0">
              <a:buNone/>
            </a:pPr>
            <a:r>
              <a:rPr lang="en-GB" dirty="0"/>
              <a:t>• Hurting someone accidentally</a:t>
            </a:r>
          </a:p>
          <a:p>
            <a:pPr marL="0" indent="0">
              <a:buNone/>
            </a:pPr>
            <a:r>
              <a:rPr lang="en-GB" dirty="0"/>
              <a:t>• Borrowing something and forgetting to return. </a:t>
            </a:r>
          </a:p>
          <a:p>
            <a:endParaRPr lang="en-GB" dirty="0"/>
          </a:p>
        </p:txBody>
      </p:sp>
    </p:spTree>
    <p:extLst>
      <p:ext uri="{BB962C8B-B14F-4D97-AF65-F5344CB8AC3E}">
        <p14:creationId xmlns:p14="http://schemas.microsoft.com/office/powerpoint/2010/main" val="2514437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27B69-4486-4F2F-9FDC-509F6460985B}"/>
              </a:ext>
            </a:extLst>
          </p:cNvPr>
          <p:cNvSpPr>
            <a:spLocks noGrp="1"/>
          </p:cNvSpPr>
          <p:nvPr>
            <p:ph type="title"/>
          </p:nvPr>
        </p:nvSpPr>
        <p:spPr>
          <a:xfrm>
            <a:off x="193772" y="132096"/>
            <a:ext cx="1476983" cy="695190"/>
          </a:xfrm>
        </p:spPr>
        <p:txBody>
          <a:bodyPr/>
          <a:lstStyle/>
          <a:p>
            <a:r>
              <a:rPr lang="en-GB" dirty="0"/>
              <a:t>Task</a:t>
            </a:r>
          </a:p>
        </p:txBody>
      </p:sp>
      <p:sp>
        <p:nvSpPr>
          <p:cNvPr id="3" name="Content Placeholder 2">
            <a:extLst>
              <a:ext uri="{FF2B5EF4-FFF2-40B4-BE49-F238E27FC236}">
                <a16:creationId xmlns:a16="http://schemas.microsoft.com/office/drawing/2014/main" id="{8D690E3C-3215-4849-9981-5F10ACC92217}"/>
              </a:ext>
            </a:extLst>
          </p:cNvPr>
          <p:cNvSpPr>
            <a:spLocks noGrp="1"/>
          </p:cNvSpPr>
          <p:nvPr>
            <p:ph idx="1"/>
          </p:nvPr>
        </p:nvSpPr>
        <p:spPr>
          <a:xfrm>
            <a:off x="193772" y="771517"/>
            <a:ext cx="6956058" cy="1465845"/>
          </a:xfrm>
        </p:spPr>
        <p:txBody>
          <a:bodyPr/>
          <a:lstStyle/>
          <a:p>
            <a:r>
              <a:rPr lang="en-GB" dirty="0"/>
              <a:t>Create your own top tips or strategy cards to put up around the school. Keep the advice clear and concise. </a:t>
            </a:r>
          </a:p>
        </p:txBody>
      </p:sp>
      <p:pic>
        <p:nvPicPr>
          <p:cNvPr id="4" name="Picture 3">
            <a:extLst>
              <a:ext uri="{FF2B5EF4-FFF2-40B4-BE49-F238E27FC236}">
                <a16:creationId xmlns:a16="http://schemas.microsoft.com/office/drawing/2014/main" id="{2B12576B-B015-40E9-B6A8-170FBE9456AD}"/>
              </a:ext>
            </a:extLst>
          </p:cNvPr>
          <p:cNvPicPr>
            <a:picLocks noChangeAspect="1"/>
          </p:cNvPicPr>
          <p:nvPr/>
        </p:nvPicPr>
        <p:blipFill>
          <a:blip r:embed="rId2"/>
          <a:stretch>
            <a:fillRect/>
          </a:stretch>
        </p:blipFill>
        <p:spPr>
          <a:xfrm>
            <a:off x="9693061" y="1706998"/>
            <a:ext cx="2305167" cy="3924006"/>
          </a:xfrm>
          <a:prstGeom prst="rect">
            <a:avLst/>
          </a:prstGeom>
        </p:spPr>
      </p:pic>
      <p:pic>
        <p:nvPicPr>
          <p:cNvPr id="5" name="Picture 4">
            <a:extLst>
              <a:ext uri="{FF2B5EF4-FFF2-40B4-BE49-F238E27FC236}">
                <a16:creationId xmlns:a16="http://schemas.microsoft.com/office/drawing/2014/main" id="{F8459A97-83AD-43D8-9788-19A2DB4535C3}"/>
              </a:ext>
            </a:extLst>
          </p:cNvPr>
          <p:cNvPicPr>
            <a:picLocks noChangeAspect="1"/>
          </p:cNvPicPr>
          <p:nvPr/>
        </p:nvPicPr>
        <p:blipFill>
          <a:blip r:embed="rId3"/>
          <a:stretch>
            <a:fillRect/>
          </a:stretch>
        </p:blipFill>
        <p:spPr>
          <a:xfrm>
            <a:off x="7665699" y="140262"/>
            <a:ext cx="4332529" cy="1374049"/>
          </a:xfrm>
          <a:prstGeom prst="rect">
            <a:avLst/>
          </a:prstGeom>
        </p:spPr>
      </p:pic>
      <p:pic>
        <p:nvPicPr>
          <p:cNvPr id="6" name="Picture 5">
            <a:extLst>
              <a:ext uri="{FF2B5EF4-FFF2-40B4-BE49-F238E27FC236}">
                <a16:creationId xmlns:a16="http://schemas.microsoft.com/office/drawing/2014/main" id="{758D2C75-0F8E-408F-8823-1E0BED987C8C}"/>
              </a:ext>
            </a:extLst>
          </p:cNvPr>
          <p:cNvPicPr>
            <a:picLocks noChangeAspect="1"/>
          </p:cNvPicPr>
          <p:nvPr/>
        </p:nvPicPr>
        <p:blipFill>
          <a:blip r:embed="rId4"/>
          <a:stretch>
            <a:fillRect/>
          </a:stretch>
        </p:blipFill>
        <p:spPr>
          <a:xfrm>
            <a:off x="404818" y="2543175"/>
            <a:ext cx="3314695" cy="1391768"/>
          </a:xfrm>
          <a:prstGeom prst="rect">
            <a:avLst/>
          </a:prstGeom>
          <a:ln>
            <a:solidFill>
              <a:schemeClr val="accent1"/>
            </a:solidFill>
          </a:ln>
        </p:spPr>
      </p:pic>
      <p:pic>
        <p:nvPicPr>
          <p:cNvPr id="7" name="Picture 6">
            <a:extLst>
              <a:ext uri="{FF2B5EF4-FFF2-40B4-BE49-F238E27FC236}">
                <a16:creationId xmlns:a16="http://schemas.microsoft.com/office/drawing/2014/main" id="{13993835-908B-4D4C-8B3A-21BE819B4171}"/>
              </a:ext>
            </a:extLst>
          </p:cNvPr>
          <p:cNvPicPr>
            <a:picLocks noChangeAspect="1"/>
          </p:cNvPicPr>
          <p:nvPr/>
        </p:nvPicPr>
        <p:blipFill>
          <a:blip r:embed="rId5"/>
          <a:stretch>
            <a:fillRect/>
          </a:stretch>
        </p:blipFill>
        <p:spPr>
          <a:xfrm>
            <a:off x="932263" y="4080145"/>
            <a:ext cx="3355136" cy="1250612"/>
          </a:xfrm>
          <a:prstGeom prst="rect">
            <a:avLst/>
          </a:prstGeom>
          <a:ln>
            <a:solidFill>
              <a:schemeClr val="accent1"/>
            </a:solidFill>
          </a:ln>
        </p:spPr>
      </p:pic>
      <p:pic>
        <p:nvPicPr>
          <p:cNvPr id="8" name="Picture 7">
            <a:extLst>
              <a:ext uri="{FF2B5EF4-FFF2-40B4-BE49-F238E27FC236}">
                <a16:creationId xmlns:a16="http://schemas.microsoft.com/office/drawing/2014/main" id="{775675BA-3FF8-4E8E-82FD-7710EC9C5D60}"/>
              </a:ext>
            </a:extLst>
          </p:cNvPr>
          <p:cNvPicPr>
            <a:picLocks noChangeAspect="1"/>
          </p:cNvPicPr>
          <p:nvPr/>
        </p:nvPicPr>
        <p:blipFill>
          <a:blip r:embed="rId6"/>
          <a:stretch>
            <a:fillRect/>
          </a:stretch>
        </p:blipFill>
        <p:spPr>
          <a:xfrm>
            <a:off x="4132054" y="1886708"/>
            <a:ext cx="3298572" cy="1782293"/>
          </a:xfrm>
          <a:prstGeom prst="rect">
            <a:avLst/>
          </a:prstGeom>
          <a:ln>
            <a:solidFill>
              <a:schemeClr val="accent1"/>
            </a:solidFill>
          </a:ln>
        </p:spPr>
      </p:pic>
      <p:pic>
        <p:nvPicPr>
          <p:cNvPr id="9" name="Picture 8">
            <a:extLst>
              <a:ext uri="{FF2B5EF4-FFF2-40B4-BE49-F238E27FC236}">
                <a16:creationId xmlns:a16="http://schemas.microsoft.com/office/drawing/2014/main" id="{83412150-2AF7-46BE-9949-77338C75988C}"/>
              </a:ext>
            </a:extLst>
          </p:cNvPr>
          <p:cNvPicPr>
            <a:picLocks noChangeAspect="1"/>
          </p:cNvPicPr>
          <p:nvPr/>
        </p:nvPicPr>
        <p:blipFill>
          <a:blip r:embed="rId7"/>
          <a:stretch>
            <a:fillRect/>
          </a:stretch>
        </p:blipFill>
        <p:spPr>
          <a:xfrm>
            <a:off x="4623268" y="3934944"/>
            <a:ext cx="3281336" cy="1564742"/>
          </a:xfrm>
          <a:prstGeom prst="rect">
            <a:avLst/>
          </a:prstGeom>
          <a:ln>
            <a:solidFill>
              <a:schemeClr val="accent1"/>
            </a:solidFill>
          </a:ln>
        </p:spPr>
      </p:pic>
    </p:spTree>
    <p:extLst>
      <p:ext uri="{BB962C8B-B14F-4D97-AF65-F5344CB8AC3E}">
        <p14:creationId xmlns:p14="http://schemas.microsoft.com/office/powerpoint/2010/main" val="16907141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519</Words>
  <Application>Microsoft Office PowerPoint</Application>
  <PresentationFormat>Widescreen</PresentationFormat>
  <Paragraphs>45</Paragraphs>
  <Slides>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Anti-Bullying Week</vt:lpstr>
      <vt:lpstr>LO: To understand bullying</vt:lpstr>
      <vt:lpstr>What does bullying mean to you?  </vt:lpstr>
      <vt:lpstr>What are the different types of bullying. </vt:lpstr>
      <vt:lpstr>Discuss/ write your answer</vt:lpstr>
      <vt:lpstr>Why do you think somebody might start bullying?</vt:lpstr>
      <vt:lpstr>Bullying is not: </vt:lpstr>
      <vt:lpstr>Task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Anti-Bullying Week</dc:title>
  <dc:creator>Chanice Hurley</dc:creator>
  <cp:lastModifiedBy>Chanice Hurley</cp:lastModifiedBy>
  <cp:revision>5</cp:revision>
  <dcterms:created xsi:type="dcterms:W3CDTF">2021-11-15T14:16:35Z</dcterms:created>
  <dcterms:modified xsi:type="dcterms:W3CDTF">2021-11-15T14:30:09Z</dcterms:modified>
</cp:coreProperties>
</file>